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47"/>
  </p:notesMasterIdLst>
  <p:sldIdLst>
    <p:sldId id="256" r:id="rId3"/>
    <p:sldId id="310" r:id="rId4"/>
    <p:sldId id="311" r:id="rId5"/>
    <p:sldId id="312" r:id="rId6"/>
    <p:sldId id="258" r:id="rId7"/>
    <p:sldId id="305" r:id="rId8"/>
    <p:sldId id="306" r:id="rId9"/>
    <p:sldId id="259" r:id="rId10"/>
    <p:sldId id="313" r:id="rId11"/>
    <p:sldId id="314" r:id="rId12"/>
    <p:sldId id="262" r:id="rId13"/>
    <p:sldId id="263" r:id="rId14"/>
    <p:sldId id="324" r:id="rId15"/>
    <p:sldId id="331" r:id="rId16"/>
    <p:sldId id="260" r:id="rId17"/>
    <p:sldId id="261" r:id="rId18"/>
    <p:sldId id="265" r:id="rId19"/>
    <p:sldId id="266" r:id="rId20"/>
    <p:sldId id="269" r:id="rId21"/>
    <p:sldId id="333" r:id="rId22"/>
    <p:sldId id="334" r:id="rId23"/>
    <p:sldId id="272" r:id="rId24"/>
    <p:sldId id="316" r:id="rId25"/>
    <p:sldId id="317" r:id="rId26"/>
    <p:sldId id="318" r:id="rId27"/>
    <p:sldId id="319" r:id="rId28"/>
    <p:sldId id="320" r:id="rId29"/>
    <p:sldId id="321" r:id="rId30"/>
    <p:sldId id="323" r:id="rId31"/>
    <p:sldId id="273" r:id="rId32"/>
    <p:sldId id="332" r:id="rId33"/>
    <p:sldId id="274" r:id="rId34"/>
    <p:sldId id="325" r:id="rId35"/>
    <p:sldId id="326" r:id="rId36"/>
    <p:sldId id="329" r:id="rId37"/>
    <p:sldId id="330" r:id="rId38"/>
    <p:sldId id="275" r:id="rId39"/>
    <p:sldId id="257" r:id="rId40"/>
    <p:sldId id="276" r:id="rId41"/>
    <p:sldId id="278" r:id="rId42"/>
    <p:sldId id="279" r:id="rId43"/>
    <p:sldId id="281" r:id="rId44"/>
    <p:sldId id="307" r:id="rId45"/>
    <p:sldId id="308" r:id="rId46"/>
  </p:sldIdLst>
  <p:sldSz cx="10972800" cy="6172200"/>
  <p:notesSz cx="7010400" cy="9296400"/>
  <p:embeddedFontLst>
    <p:embeddedFont>
      <p:font typeface="Calibri" panose="020F0502020204030204" pitchFamily="34" charset="0"/>
      <p:regular r:id="rId48"/>
      <p:bold r:id="rId49"/>
      <p:italic r:id="rId50"/>
      <p:boldItalic r:id="rId51"/>
    </p:embeddedFont>
    <p:embeddedFont>
      <p:font typeface="Century Gothic" panose="020B0502020202020204" pitchFamily="34" charset="0"/>
      <p:regular r:id="rId52"/>
      <p:bold r:id="rId53"/>
      <p:italic r:id="rId54"/>
      <p:boldItalic r:id="rId55"/>
    </p:embeddedFont>
    <p:embeddedFont>
      <p:font typeface="Noto Sans Symbols" panose="020F0502020204030204" pitchFamily="34" charset="0"/>
      <p:regular r:id="rId56"/>
      <p:bold r:id="rId57"/>
      <p:italic r:id="rId58"/>
      <p:boldItalic r:id="rId59"/>
    </p:embeddedFont>
    <p:embeddedFont>
      <p:font typeface="Roboto" panose="02000000000000000000" pitchFamily="2" charset="0"/>
      <p:regular r:id="rId60"/>
      <p:bold r:id="rId61"/>
      <p:italic r:id="rId62"/>
      <p:boldItalic r:id="rId63"/>
    </p:embeddedFont>
    <p:embeddedFont>
      <p:font typeface="Trebuchet MS" panose="020B070302020209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F3637E-882C-4612-8119-BCA0FA04F984}">
  <a:tblStyle styleId="{0BF3637E-882C-4612-8119-BCA0FA04F984}"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5"/>
          </a:solidFill>
        </a:fill>
      </a:tcStyle>
    </a:wholeTbl>
    <a:band1H>
      <a:tcTxStyle/>
      <a:tcStyle>
        <a:tcBdr/>
        <a:fill>
          <a:solidFill>
            <a:srgbClr val="CAD4EA"/>
          </a:solidFill>
        </a:fill>
      </a:tcStyle>
    </a:band1H>
    <a:band2H>
      <a:tcTxStyle/>
      <a:tcStyle>
        <a:tcBdr/>
      </a:tcStyle>
    </a:band2H>
    <a:band1V>
      <a:tcTxStyle/>
      <a:tcStyle>
        <a:tcBdr/>
        <a:fill>
          <a:solidFill>
            <a:srgbClr val="CAD4EA"/>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EF4F9B2-BD9C-4ACF-BDDB-28CE89CE1167}" styleName="Table_1">
    <a:wholeTbl>
      <a:tcTxStyle b="off" i="off">
        <a:font>
          <a:latin typeface="Trebuchet MS"/>
          <a:ea typeface="Trebuchet MS"/>
          <a:cs typeface="Trebuchet MS"/>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1C7D19-FE8B-40DB-B740-7661BBF1F48A}" styleName="Table_2">
    <a:wholeTbl>
      <a:tcTxStyle b="off" i="off">
        <a:font>
          <a:latin typeface="Trebuchet MS"/>
          <a:ea typeface="Trebuchet MS"/>
          <a:cs typeface="Trebuchet MS"/>
        </a:font>
        <a:schemeClr val="lt1"/>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op>
            <a:ln w="9525" cap="flat" cmpd="sng">
              <a:solidFill>
                <a:schemeClr val="l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lt1"/>
              </a:solidFill>
              <a:prstDash val="solid"/>
              <a:round/>
              <a:headEnd type="none" w="sm" len="sm"/>
              <a:tailEnd type="none" w="sm" len="sm"/>
            </a:ln>
          </a:top>
          <a:bottom>
            <a:ln w="9525" cap="flat" cmpd="sng">
              <a:solidFill>
                <a:schemeClr val="lt1"/>
              </a:solidFill>
              <a:prstDash val="solid"/>
              <a:round/>
              <a:headEnd type="none" w="sm" len="sm"/>
              <a:tailEnd type="none" w="sm" len="sm"/>
            </a:ln>
          </a:bottom>
        </a:tcBdr>
      </a:tcStyle>
    </a:band1H>
    <a:band2H>
      <a:tcTxStyle/>
      <a:tcStyle>
        <a:tcBdr/>
      </a:tcStyle>
    </a:band2H>
    <a:band1V>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cBdr>
      </a:tcStyle>
    </a:band1V>
    <a:band2V>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l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Trebuchet MS"/>
          <a:ea typeface="Trebuchet MS"/>
          <a:cs typeface="Trebuchet MS"/>
        </a:font>
        <a:schemeClr val="dk2"/>
      </a:tcTxStyle>
      <a:tcStyle>
        <a:tcBdr/>
        <a:fill>
          <a:solidFill>
            <a:schemeClr val="lt1"/>
          </a:solidFill>
        </a:fill>
      </a:tcStyle>
    </a:firstRow>
    <a:neCell>
      <a:tcTxStyle/>
      <a:tcStyle>
        <a:tcBdr/>
      </a:tcStyle>
    </a:neCell>
    <a:nwCell>
      <a:tcTxStyle/>
      <a:tcStyle>
        <a:tcBdr/>
      </a:tcStyle>
    </a:nwCell>
  </a:tblStyle>
  <a:tblStyle styleId="{E718ED46-BCFB-4B95-8118-5FFCF8DE690B}"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1"/>
    <p:restoredTop sz="97030"/>
  </p:normalViewPr>
  <p:slideViewPr>
    <p:cSldViewPr snapToGrid="0">
      <p:cViewPr varScale="1">
        <p:scale>
          <a:sx n="143" d="100"/>
          <a:sy n="143" d="100"/>
        </p:scale>
        <p:origin x="560" y="184"/>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B1F3E4-6C72-4AE5-89FA-754DFDB1B9B0}" type="doc">
      <dgm:prSet loTypeId="urn:microsoft.com/office/officeart/2005/8/layout/pyramid1" loCatId="pyramid" qsTypeId="urn:microsoft.com/office/officeart/2005/8/quickstyle/simple1" qsCatId="simple" csTypeId="urn:microsoft.com/office/officeart/2005/8/colors/accent0_2" csCatId="mainScheme" phldr="1"/>
      <dgm:spPr/>
    </dgm:pt>
    <dgm:pt modelId="{B3E19D5B-D46B-422A-9FD4-B7A2AC88AEA5}">
      <dgm:prSet phldrT="[Text]" custT="1"/>
      <dgm:spPr>
        <a:noFill/>
        <a:ln>
          <a:solidFill>
            <a:schemeClr val="tx2"/>
          </a:solidFill>
        </a:ln>
      </dgm:spPr>
      <dgm:t>
        <a:bodyPr/>
        <a:lstStyle/>
        <a:p>
          <a:endParaRPr lang="en-US" sz="1800" dirty="0"/>
        </a:p>
        <a:p>
          <a:endParaRPr lang="en-US" sz="1800" dirty="0"/>
        </a:p>
        <a:p>
          <a:r>
            <a:rPr lang="en-US" sz="1800" dirty="0"/>
            <a:t>XgBoost</a:t>
          </a:r>
        </a:p>
      </dgm:t>
    </dgm:pt>
    <dgm:pt modelId="{0CE1916C-98AE-49CF-BC33-40A0A0B76476}" type="parTrans" cxnId="{13BD5510-554D-4A8C-A291-BBDA8202C2A7}">
      <dgm:prSet/>
      <dgm:spPr/>
      <dgm:t>
        <a:bodyPr/>
        <a:lstStyle/>
        <a:p>
          <a:endParaRPr lang="en-US" sz="1200"/>
        </a:p>
      </dgm:t>
    </dgm:pt>
    <dgm:pt modelId="{3C0C29CA-73E9-44E7-AAFF-87165B096E28}" type="sibTrans" cxnId="{13BD5510-554D-4A8C-A291-BBDA8202C2A7}">
      <dgm:prSet/>
      <dgm:spPr/>
      <dgm:t>
        <a:bodyPr/>
        <a:lstStyle/>
        <a:p>
          <a:endParaRPr lang="en-US" sz="1200"/>
        </a:p>
      </dgm:t>
    </dgm:pt>
    <dgm:pt modelId="{F4B1D0A7-15D4-4D95-8D8C-5200EA70864A}">
      <dgm:prSet phldrT="[Text]" custT="1"/>
      <dgm:spPr>
        <a:noFill/>
        <a:ln>
          <a:solidFill>
            <a:schemeClr val="tx2"/>
          </a:solidFill>
        </a:ln>
      </dgm:spPr>
      <dgm:t>
        <a:bodyPr/>
        <a:lstStyle/>
        <a:p>
          <a:r>
            <a:rPr lang="en-US" sz="1800" dirty="0"/>
            <a:t>Gradient Boosting</a:t>
          </a:r>
        </a:p>
      </dgm:t>
    </dgm:pt>
    <dgm:pt modelId="{D2216406-3ECB-4437-B7B9-CEE9DC924A66}" type="parTrans" cxnId="{D1479788-8051-4760-8EF8-1361F656361B}">
      <dgm:prSet/>
      <dgm:spPr/>
      <dgm:t>
        <a:bodyPr/>
        <a:lstStyle/>
        <a:p>
          <a:endParaRPr lang="en-US" sz="1200"/>
        </a:p>
      </dgm:t>
    </dgm:pt>
    <dgm:pt modelId="{5E3CF4B3-DCE4-44CD-A2BA-5B09D15A5F94}" type="sibTrans" cxnId="{D1479788-8051-4760-8EF8-1361F656361B}">
      <dgm:prSet/>
      <dgm:spPr/>
      <dgm:t>
        <a:bodyPr/>
        <a:lstStyle/>
        <a:p>
          <a:endParaRPr lang="en-US" sz="1200"/>
        </a:p>
      </dgm:t>
    </dgm:pt>
    <dgm:pt modelId="{E0B5879E-B77A-45A2-9798-DCE0AA8C447B}">
      <dgm:prSet phldrT="[Text]" custT="1"/>
      <dgm:spPr>
        <a:noFill/>
        <a:ln>
          <a:solidFill>
            <a:schemeClr val="tx2"/>
          </a:solidFill>
        </a:ln>
      </dgm:spPr>
      <dgm:t>
        <a:bodyPr/>
        <a:lstStyle/>
        <a:p>
          <a:r>
            <a:rPr lang="en-US" sz="1800" dirty="0"/>
            <a:t>Boosting</a:t>
          </a:r>
        </a:p>
      </dgm:t>
    </dgm:pt>
    <dgm:pt modelId="{BF12CC3D-9D19-4503-9986-BFE92D7B9C1F}" type="parTrans" cxnId="{C7BAA003-B899-44B5-ACD1-070D27BCA10D}">
      <dgm:prSet/>
      <dgm:spPr/>
      <dgm:t>
        <a:bodyPr/>
        <a:lstStyle/>
        <a:p>
          <a:endParaRPr lang="en-US" sz="1200"/>
        </a:p>
      </dgm:t>
    </dgm:pt>
    <dgm:pt modelId="{01B24FDF-809B-499B-AD11-7E6D539D1087}" type="sibTrans" cxnId="{C7BAA003-B899-44B5-ACD1-070D27BCA10D}">
      <dgm:prSet/>
      <dgm:spPr/>
      <dgm:t>
        <a:bodyPr/>
        <a:lstStyle/>
        <a:p>
          <a:endParaRPr lang="en-US" sz="1200"/>
        </a:p>
      </dgm:t>
    </dgm:pt>
    <dgm:pt modelId="{307D092E-852F-4F3A-9623-8E6D4C257F19}">
      <dgm:prSet phldrT="[Text]" custT="1"/>
      <dgm:spPr>
        <a:noFill/>
        <a:ln>
          <a:solidFill>
            <a:schemeClr val="tx2"/>
          </a:solidFill>
        </a:ln>
      </dgm:spPr>
      <dgm:t>
        <a:bodyPr/>
        <a:lstStyle/>
        <a:p>
          <a:r>
            <a:rPr lang="en-US" sz="1800" dirty="0"/>
            <a:t>Decision Trees</a:t>
          </a:r>
        </a:p>
      </dgm:t>
    </dgm:pt>
    <dgm:pt modelId="{89DB6CF5-C5A9-4688-ABE5-8A330E928C2D}" type="parTrans" cxnId="{B827FD1C-BD82-4EB5-B4FD-7E2B43C13B78}">
      <dgm:prSet/>
      <dgm:spPr/>
      <dgm:t>
        <a:bodyPr/>
        <a:lstStyle/>
        <a:p>
          <a:endParaRPr lang="en-US" sz="1200"/>
        </a:p>
      </dgm:t>
    </dgm:pt>
    <dgm:pt modelId="{34CB43A9-A3E0-4385-BE88-AACC8DE2EAA6}" type="sibTrans" cxnId="{B827FD1C-BD82-4EB5-B4FD-7E2B43C13B78}">
      <dgm:prSet/>
      <dgm:spPr/>
      <dgm:t>
        <a:bodyPr/>
        <a:lstStyle/>
        <a:p>
          <a:endParaRPr lang="en-US" sz="1200"/>
        </a:p>
      </dgm:t>
    </dgm:pt>
    <dgm:pt modelId="{A1D3EDB1-AE3B-4755-82FB-D9DBBB8CD545}">
      <dgm:prSet phldrT="[Text]" custT="1"/>
      <dgm:spPr>
        <a:noFill/>
        <a:ln>
          <a:solidFill>
            <a:schemeClr val="tx2"/>
          </a:solidFill>
        </a:ln>
      </dgm:spPr>
      <dgm:t>
        <a:bodyPr/>
        <a:lstStyle/>
        <a:p>
          <a:r>
            <a:rPr lang="en-US" sz="1800" dirty="0"/>
            <a:t>Random Forest</a:t>
          </a:r>
        </a:p>
      </dgm:t>
    </dgm:pt>
    <dgm:pt modelId="{5E571231-3562-4012-8A35-F4BAB5E7BC39}" type="parTrans" cxnId="{0FE58946-84B8-4AD7-AEAE-5E84B44D1651}">
      <dgm:prSet/>
      <dgm:spPr/>
      <dgm:t>
        <a:bodyPr/>
        <a:lstStyle/>
        <a:p>
          <a:endParaRPr lang="en-US" sz="1200"/>
        </a:p>
      </dgm:t>
    </dgm:pt>
    <dgm:pt modelId="{EF464DD5-D40D-4A4D-B83C-1540DD5C295F}" type="sibTrans" cxnId="{0FE58946-84B8-4AD7-AEAE-5E84B44D1651}">
      <dgm:prSet/>
      <dgm:spPr/>
      <dgm:t>
        <a:bodyPr/>
        <a:lstStyle/>
        <a:p>
          <a:endParaRPr lang="en-US" sz="1200"/>
        </a:p>
      </dgm:t>
    </dgm:pt>
    <dgm:pt modelId="{87DB3FC9-1B1F-4995-95BB-5C78DCDF6FC2}">
      <dgm:prSet phldrT="[Text]" custT="1"/>
      <dgm:spPr>
        <a:noFill/>
        <a:ln>
          <a:solidFill>
            <a:schemeClr val="tx2"/>
          </a:solidFill>
        </a:ln>
      </dgm:spPr>
      <dgm:t>
        <a:bodyPr/>
        <a:lstStyle/>
        <a:p>
          <a:r>
            <a:rPr lang="en-US" sz="1800" dirty="0"/>
            <a:t>Bagging</a:t>
          </a:r>
        </a:p>
      </dgm:t>
    </dgm:pt>
    <dgm:pt modelId="{6910EEE6-FED9-43AC-BA12-E25499D52AFE}" type="parTrans" cxnId="{DC24ED6B-7C6B-4541-A21A-A30BE66BAC15}">
      <dgm:prSet/>
      <dgm:spPr/>
      <dgm:t>
        <a:bodyPr/>
        <a:lstStyle/>
        <a:p>
          <a:endParaRPr lang="en-US" sz="1200"/>
        </a:p>
      </dgm:t>
    </dgm:pt>
    <dgm:pt modelId="{5D04110D-B1FC-4E63-AE28-F1F5DA018E36}" type="sibTrans" cxnId="{DC24ED6B-7C6B-4541-A21A-A30BE66BAC15}">
      <dgm:prSet/>
      <dgm:spPr/>
      <dgm:t>
        <a:bodyPr/>
        <a:lstStyle/>
        <a:p>
          <a:endParaRPr lang="en-US" sz="1200"/>
        </a:p>
      </dgm:t>
    </dgm:pt>
    <dgm:pt modelId="{66F940C1-BFDB-4219-93CA-F5B02089ABAE}" type="pres">
      <dgm:prSet presAssocID="{2EB1F3E4-6C72-4AE5-89FA-754DFDB1B9B0}" presName="Name0" presStyleCnt="0">
        <dgm:presLayoutVars>
          <dgm:dir/>
          <dgm:animLvl val="lvl"/>
          <dgm:resizeHandles val="exact"/>
        </dgm:presLayoutVars>
      </dgm:prSet>
      <dgm:spPr/>
    </dgm:pt>
    <dgm:pt modelId="{7D427E23-79AF-434D-9C0A-E3104D4BEE79}" type="pres">
      <dgm:prSet presAssocID="{B3E19D5B-D46B-422A-9FD4-B7A2AC88AEA5}" presName="Name8" presStyleCnt="0"/>
      <dgm:spPr/>
    </dgm:pt>
    <dgm:pt modelId="{88BDEDA6-1B62-40B4-BAE1-5C5050FBC159}" type="pres">
      <dgm:prSet presAssocID="{B3E19D5B-D46B-422A-9FD4-B7A2AC88AEA5}" presName="level" presStyleLbl="node1" presStyleIdx="0" presStyleCnt="6" custScaleY="145097">
        <dgm:presLayoutVars>
          <dgm:chMax val="1"/>
          <dgm:bulletEnabled val="1"/>
        </dgm:presLayoutVars>
      </dgm:prSet>
      <dgm:spPr/>
    </dgm:pt>
    <dgm:pt modelId="{7D8AF202-19A2-4964-A7E1-67DF973AA55C}" type="pres">
      <dgm:prSet presAssocID="{B3E19D5B-D46B-422A-9FD4-B7A2AC88AEA5}" presName="levelTx" presStyleLbl="revTx" presStyleIdx="0" presStyleCnt="0">
        <dgm:presLayoutVars>
          <dgm:chMax val="1"/>
          <dgm:bulletEnabled val="1"/>
        </dgm:presLayoutVars>
      </dgm:prSet>
      <dgm:spPr/>
    </dgm:pt>
    <dgm:pt modelId="{CA553B2E-F6D9-4FC8-99B7-74D0EADE0F3A}" type="pres">
      <dgm:prSet presAssocID="{F4B1D0A7-15D4-4D95-8D8C-5200EA70864A}" presName="Name8" presStyleCnt="0"/>
      <dgm:spPr/>
    </dgm:pt>
    <dgm:pt modelId="{0532286C-C034-4038-8186-C2DDEC16208D}" type="pres">
      <dgm:prSet presAssocID="{F4B1D0A7-15D4-4D95-8D8C-5200EA70864A}" presName="level" presStyleLbl="node1" presStyleIdx="1" presStyleCnt="6">
        <dgm:presLayoutVars>
          <dgm:chMax val="1"/>
          <dgm:bulletEnabled val="1"/>
        </dgm:presLayoutVars>
      </dgm:prSet>
      <dgm:spPr/>
    </dgm:pt>
    <dgm:pt modelId="{3A2CD9D9-7F41-4924-BBD9-FB2D974FCF85}" type="pres">
      <dgm:prSet presAssocID="{F4B1D0A7-15D4-4D95-8D8C-5200EA70864A}" presName="levelTx" presStyleLbl="revTx" presStyleIdx="0" presStyleCnt="0">
        <dgm:presLayoutVars>
          <dgm:chMax val="1"/>
          <dgm:bulletEnabled val="1"/>
        </dgm:presLayoutVars>
      </dgm:prSet>
      <dgm:spPr/>
    </dgm:pt>
    <dgm:pt modelId="{CB0DA463-9321-4C5E-94AB-9F8666FF758E}" type="pres">
      <dgm:prSet presAssocID="{E0B5879E-B77A-45A2-9798-DCE0AA8C447B}" presName="Name8" presStyleCnt="0"/>
      <dgm:spPr/>
    </dgm:pt>
    <dgm:pt modelId="{72D19848-EEC5-4B47-A3A5-7D1A80898E77}" type="pres">
      <dgm:prSet presAssocID="{E0B5879E-B77A-45A2-9798-DCE0AA8C447B}" presName="level" presStyleLbl="node1" presStyleIdx="2" presStyleCnt="6">
        <dgm:presLayoutVars>
          <dgm:chMax val="1"/>
          <dgm:bulletEnabled val="1"/>
        </dgm:presLayoutVars>
      </dgm:prSet>
      <dgm:spPr/>
    </dgm:pt>
    <dgm:pt modelId="{7208A411-7240-4CB7-8B43-8640D666F601}" type="pres">
      <dgm:prSet presAssocID="{E0B5879E-B77A-45A2-9798-DCE0AA8C447B}" presName="levelTx" presStyleLbl="revTx" presStyleIdx="0" presStyleCnt="0">
        <dgm:presLayoutVars>
          <dgm:chMax val="1"/>
          <dgm:bulletEnabled val="1"/>
        </dgm:presLayoutVars>
      </dgm:prSet>
      <dgm:spPr/>
    </dgm:pt>
    <dgm:pt modelId="{BC50A32C-FE09-4FD0-ACE8-9CCA2FD4711E}" type="pres">
      <dgm:prSet presAssocID="{A1D3EDB1-AE3B-4755-82FB-D9DBBB8CD545}" presName="Name8" presStyleCnt="0"/>
      <dgm:spPr/>
    </dgm:pt>
    <dgm:pt modelId="{1E20FF87-4789-4F40-A758-3571F16809D7}" type="pres">
      <dgm:prSet presAssocID="{A1D3EDB1-AE3B-4755-82FB-D9DBBB8CD545}" presName="level" presStyleLbl="node1" presStyleIdx="3" presStyleCnt="6">
        <dgm:presLayoutVars>
          <dgm:chMax val="1"/>
          <dgm:bulletEnabled val="1"/>
        </dgm:presLayoutVars>
      </dgm:prSet>
      <dgm:spPr/>
    </dgm:pt>
    <dgm:pt modelId="{4A809BE5-6914-45BF-B714-668397546A0C}" type="pres">
      <dgm:prSet presAssocID="{A1D3EDB1-AE3B-4755-82FB-D9DBBB8CD545}" presName="levelTx" presStyleLbl="revTx" presStyleIdx="0" presStyleCnt="0">
        <dgm:presLayoutVars>
          <dgm:chMax val="1"/>
          <dgm:bulletEnabled val="1"/>
        </dgm:presLayoutVars>
      </dgm:prSet>
      <dgm:spPr/>
    </dgm:pt>
    <dgm:pt modelId="{28D04BD8-3015-4C9B-9A21-4FE8EC0FD23A}" type="pres">
      <dgm:prSet presAssocID="{87DB3FC9-1B1F-4995-95BB-5C78DCDF6FC2}" presName="Name8" presStyleCnt="0"/>
      <dgm:spPr/>
    </dgm:pt>
    <dgm:pt modelId="{5B8F8C7E-BA4C-4306-902D-0115F50927DC}" type="pres">
      <dgm:prSet presAssocID="{87DB3FC9-1B1F-4995-95BB-5C78DCDF6FC2}" presName="level" presStyleLbl="node1" presStyleIdx="4" presStyleCnt="6">
        <dgm:presLayoutVars>
          <dgm:chMax val="1"/>
          <dgm:bulletEnabled val="1"/>
        </dgm:presLayoutVars>
      </dgm:prSet>
      <dgm:spPr/>
    </dgm:pt>
    <dgm:pt modelId="{54203682-08C8-4327-8D52-937909ED88EB}" type="pres">
      <dgm:prSet presAssocID="{87DB3FC9-1B1F-4995-95BB-5C78DCDF6FC2}" presName="levelTx" presStyleLbl="revTx" presStyleIdx="0" presStyleCnt="0">
        <dgm:presLayoutVars>
          <dgm:chMax val="1"/>
          <dgm:bulletEnabled val="1"/>
        </dgm:presLayoutVars>
      </dgm:prSet>
      <dgm:spPr/>
    </dgm:pt>
    <dgm:pt modelId="{DBB9CDAA-4C4B-42B6-8842-EEFD12F89CD3}" type="pres">
      <dgm:prSet presAssocID="{307D092E-852F-4F3A-9623-8E6D4C257F19}" presName="Name8" presStyleCnt="0"/>
      <dgm:spPr/>
    </dgm:pt>
    <dgm:pt modelId="{8475233F-0F09-428F-A3DC-DBDCB194F369}" type="pres">
      <dgm:prSet presAssocID="{307D092E-852F-4F3A-9623-8E6D4C257F19}" presName="level" presStyleLbl="node1" presStyleIdx="5" presStyleCnt="6">
        <dgm:presLayoutVars>
          <dgm:chMax val="1"/>
          <dgm:bulletEnabled val="1"/>
        </dgm:presLayoutVars>
      </dgm:prSet>
      <dgm:spPr/>
    </dgm:pt>
    <dgm:pt modelId="{DB14958E-6694-4328-BEC1-60A7710BC70C}" type="pres">
      <dgm:prSet presAssocID="{307D092E-852F-4F3A-9623-8E6D4C257F19}" presName="levelTx" presStyleLbl="revTx" presStyleIdx="0" presStyleCnt="0">
        <dgm:presLayoutVars>
          <dgm:chMax val="1"/>
          <dgm:bulletEnabled val="1"/>
        </dgm:presLayoutVars>
      </dgm:prSet>
      <dgm:spPr/>
    </dgm:pt>
  </dgm:ptLst>
  <dgm:cxnLst>
    <dgm:cxn modelId="{C7BAA003-B899-44B5-ACD1-070D27BCA10D}" srcId="{2EB1F3E4-6C72-4AE5-89FA-754DFDB1B9B0}" destId="{E0B5879E-B77A-45A2-9798-DCE0AA8C447B}" srcOrd="2" destOrd="0" parTransId="{BF12CC3D-9D19-4503-9986-BFE92D7B9C1F}" sibTransId="{01B24FDF-809B-499B-AD11-7E6D539D1087}"/>
    <dgm:cxn modelId="{EF642C0A-374C-4D7A-8BDF-DF97A0C86FF2}" type="presOf" srcId="{E0B5879E-B77A-45A2-9798-DCE0AA8C447B}" destId="{72D19848-EEC5-4B47-A3A5-7D1A80898E77}" srcOrd="0" destOrd="0" presId="urn:microsoft.com/office/officeart/2005/8/layout/pyramid1"/>
    <dgm:cxn modelId="{13BD5510-554D-4A8C-A291-BBDA8202C2A7}" srcId="{2EB1F3E4-6C72-4AE5-89FA-754DFDB1B9B0}" destId="{B3E19D5B-D46B-422A-9FD4-B7A2AC88AEA5}" srcOrd="0" destOrd="0" parTransId="{0CE1916C-98AE-49CF-BC33-40A0A0B76476}" sibTransId="{3C0C29CA-73E9-44E7-AAFF-87165B096E28}"/>
    <dgm:cxn modelId="{B827FD1C-BD82-4EB5-B4FD-7E2B43C13B78}" srcId="{2EB1F3E4-6C72-4AE5-89FA-754DFDB1B9B0}" destId="{307D092E-852F-4F3A-9623-8E6D4C257F19}" srcOrd="5" destOrd="0" parTransId="{89DB6CF5-C5A9-4688-ABE5-8A330E928C2D}" sibTransId="{34CB43A9-A3E0-4385-BE88-AACC8DE2EAA6}"/>
    <dgm:cxn modelId="{0FE58946-84B8-4AD7-AEAE-5E84B44D1651}" srcId="{2EB1F3E4-6C72-4AE5-89FA-754DFDB1B9B0}" destId="{A1D3EDB1-AE3B-4755-82FB-D9DBBB8CD545}" srcOrd="3" destOrd="0" parTransId="{5E571231-3562-4012-8A35-F4BAB5E7BC39}" sibTransId="{EF464DD5-D40D-4A4D-B83C-1540DD5C295F}"/>
    <dgm:cxn modelId="{0B65FB59-CF9B-46D2-B0AD-E6AA2772B043}" type="presOf" srcId="{87DB3FC9-1B1F-4995-95BB-5C78DCDF6FC2}" destId="{5B8F8C7E-BA4C-4306-902D-0115F50927DC}" srcOrd="0" destOrd="0" presId="urn:microsoft.com/office/officeart/2005/8/layout/pyramid1"/>
    <dgm:cxn modelId="{B58EE05B-1EA3-44C9-A95F-5DD69E3D2847}" type="presOf" srcId="{E0B5879E-B77A-45A2-9798-DCE0AA8C447B}" destId="{7208A411-7240-4CB7-8B43-8640D666F601}" srcOrd="1" destOrd="0" presId="urn:microsoft.com/office/officeart/2005/8/layout/pyramid1"/>
    <dgm:cxn modelId="{E1146F62-EC10-40AB-9AF1-B6DCD376D280}" type="presOf" srcId="{A1D3EDB1-AE3B-4755-82FB-D9DBBB8CD545}" destId="{1E20FF87-4789-4F40-A758-3571F16809D7}" srcOrd="0" destOrd="0" presId="urn:microsoft.com/office/officeart/2005/8/layout/pyramid1"/>
    <dgm:cxn modelId="{DC24ED6B-7C6B-4541-A21A-A30BE66BAC15}" srcId="{2EB1F3E4-6C72-4AE5-89FA-754DFDB1B9B0}" destId="{87DB3FC9-1B1F-4995-95BB-5C78DCDF6FC2}" srcOrd="4" destOrd="0" parTransId="{6910EEE6-FED9-43AC-BA12-E25499D52AFE}" sibTransId="{5D04110D-B1FC-4E63-AE28-F1F5DA018E36}"/>
    <dgm:cxn modelId="{B7E29977-6FAF-4C57-AB61-088357448203}" type="presOf" srcId="{307D092E-852F-4F3A-9623-8E6D4C257F19}" destId="{DB14958E-6694-4328-BEC1-60A7710BC70C}" srcOrd="1" destOrd="0" presId="urn:microsoft.com/office/officeart/2005/8/layout/pyramid1"/>
    <dgm:cxn modelId="{D1479788-8051-4760-8EF8-1361F656361B}" srcId="{2EB1F3E4-6C72-4AE5-89FA-754DFDB1B9B0}" destId="{F4B1D0A7-15D4-4D95-8D8C-5200EA70864A}" srcOrd="1" destOrd="0" parTransId="{D2216406-3ECB-4437-B7B9-CEE9DC924A66}" sibTransId="{5E3CF4B3-DCE4-44CD-A2BA-5B09D15A5F94}"/>
    <dgm:cxn modelId="{C271B898-C29E-4E58-9734-68DF7E38DEE2}" type="presOf" srcId="{A1D3EDB1-AE3B-4755-82FB-D9DBBB8CD545}" destId="{4A809BE5-6914-45BF-B714-668397546A0C}" srcOrd="1" destOrd="0" presId="urn:microsoft.com/office/officeart/2005/8/layout/pyramid1"/>
    <dgm:cxn modelId="{AC065FA2-5D25-4A91-B4C9-9034AA19A4A5}" type="presOf" srcId="{307D092E-852F-4F3A-9623-8E6D4C257F19}" destId="{8475233F-0F09-428F-A3DC-DBDCB194F369}" srcOrd="0" destOrd="0" presId="urn:microsoft.com/office/officeart/2005/8/layout/pyramid1"/>
    <dgm:cxn modelId="{5DB8DCCD-055C-4A51-A0CD-E2D488A65153}" type="presOf" srcId="{B3E19D5B-D46B-422A-9FD4-B7A2AC88AEA5}" destId="{88BDEDA6-1B62-40B4-BAE1-5C5050FBC159}" srcOrd="0" destOrd="0" presId="urn:microsoft.com/office/officeart/2005/8/layout/pyramid1"/>
    <dgm:cxn modelId="{ED4DFFDD-D270-4835-B8F2-AEA35EB8F32E}" type="presOf" srcId="{F4B1D0A7-15D4-4D95-8D8C-5200EA70864A}" destId="{3A2CD9D9-7F41-4924-BBD9-FB2D974FCF85}" srcOrd="1" destOrd="0" presId="urn:microsoft.com/office/officeart/2005/8/layout/pyramid1"/>
    <dgm:cxn modelId="{1F225CE0-9113-4AD6-8B7C-E10A7364206F}" type="presOf" srcId="{87DB3FC9-1B1F-4995-95BB-5C78DCDF6FC2}" destId="{54203682-08C8-4327-8D52-937909ED88EB}" srcOrd="1" destOrd="0" presId="urn:microsoft.com/office/officeart/2005/8/layout/pyramid1"/>
    <dgm:cxn modelId="{A866FFE9-9741-4F6B-BA59-51E517395388}" type="presOf" srcId="{F4B1D0A7-15D4-4D95-8D8C-5200EA70864A}" destId="{0532286C-C034-4038-8186-C2DDEC16208D}" srcOrd="0" destOrd="0" presId="urn:microsoft.com/office/officeart/2005/8/layout/pyramid1"/>
    <dgm:cxn modelId="{6D53A7EF-1353-4D6F-930B-F7EC3D04CE6F}" type="presOf" srcId="{2EB1F3E4-6C72-4AE5-89FA-754DFDB1B9B0}" destId="{66F940C1-BFDB-4219-93CA-F5B02089ABAE}" srcOrd="0" destOrd="0" presId="urn:microsoft.com/office/officeart/2005/8/layout/pyramid1"/>
    <dgm:cxn modelId="{D52209F0-2B47-435C-B18F-322AC52B4AD5}" type="presOf" srcId="{B3E19D5B-D46B-422A-9FD4-B7A2AC88AEA5}" destId="{7D8AF202-19A2-4964-A7E1-67DF973AA55C}" srcOrd="1" destOrd="0" presId="urn:microsoft.com/office/officeart/2005/8/layout/pyramid1"/>
    <dgm:cxn modelId="{A499FFD7-B7C1-41FC-8A69-BF286CC2B16C}" type="presParOf" srcId="{66F940C1-BFDB-4219-93CA-F5B02089ABAE}" destId="{7D427E23-79AF-434D-9C0A-E3104D4BEE79}" srcOrd="0" destOrd="0" presId="urn:microsoft.com/office/officeart/2005/8/layout/pyramid1"/>
    <dgm:cxn modelId="{AC7D7AA8-C212-46F3-86D5-7216B38B7BD7}" type="presParOf" srcId="{7D427E23-79AF-434D-9C0A-E3104D4BEE79}" destId="{88BDEDA6-1B62-40B4-BAE1-5C5050FBC159}" srcOrd="0" destOrd="0" presId="urn:microsoft.com/office/officeart/2005/8/layout/pyramid1"/>
    <dgm:cxn modelId="{1635F813-BE0D-4C38-9A6B-6AE8DCAF7172}" type="presParOf" srcId="{7D427E23-79AF-434D-9C0A-E3104D4BEE79}" destId="{7D8AF202-19A2-4964-A7E1-67DF973AA55C}" srcOrd="1" destOrd="0" presId="urn:microsoft.com/office/officeart/2005/8/layout/pyramid1"/>
    <dgm:cxn modelId="{1275383E-4749-443F-8C51-565EC978AC34}" type="presParOf" srcId="{66F940C1-BFDB-4219-93CA-F5B02089ABAE}" destId="{CA553B2E-F6D9-4FC8-99B7-74D0EADE0F3A}" srcOrd="1" destOrd="0" presId="urn:microsoft.com/office/officeart/2005/8/layout/pyramid1"/>
    <dgm:cxn modelId="{5FD7CDC2-53BA-43D9-9FB6-13372C4C3FF9}" type="presParOf" srcId="{CA553B2E-F6D9-4FC8-99B7-74D0EADE0F3A}" destId="{0532286C-C034-4038-8186-C2DDEC16208D}" srcOrd="0" destOrd="0" presId="urn:microsoft.com/office/officeart/2005/8/layout/pyramid1"/>
    <dgm:cxn modelId="{EFACACBA-D536-4119-BDD4-AB6CD3C6932D}" type="presParOf" srcId="{CA553B2E-F6D9-4FC8-99B7-74D0EADE0F3A}" destId="{3A2CD9D9-7F41-4924-BBD9-FB2D974FCF85}" srcOrd="1" destOrd="0" presId="urn:microsoft.com/office/officeart/2005/8/layout/pyramid1"/>
    <dgm:cxn modelId="{83EA4F17-2504-473C-9526-2A7D437D0497}" type="presParOf" srcId="{66F940C1-BFDB-4219-93CA-F5B02089ABAE}" destId="{CB0DA463-9321-4C5E-94AB-9F8666FF758E}" srcOrd="2" destOrd="0" presId="urn:microsoft.com/office/officeart/2005/8/layout/pyramid1"/>
    <dgm:cxn modelId="{82A02357-C5D0-4D49-A5CE-D4B30E17572C}" type="presParOf" srcId="{CB0DA463-9321-4C5E-94AB-9F8666FF758E}" destId="{72D19848-EEC5-4B47-A3A5-7D1A80898E77}" srcOrd="0" destOrd="0" presId="urn:microsoft.com/office/officeart/2005/8/layout/pyramid1"/>
    <dgm:cxn modelId="{C5C0CCA1-712F-4E4B-BE02-464DAEE2E17D}" type="presParOf" srcId="{CB0DA463-9321-4C5E-94AB-9F8666FF758E}" destId="{7208A411-7240-4CB7-8B43-8640D666F601}" srcOrd="1" destOrd="0" presId="urn:microsoft.com/office/officeart/2005/8/layout/pyramid1"/>
    <dgm:cxn modelId="{5D635A8C-AA07-47AF-B0D3-776A6AD82D84}" type="presParOf" srcId="{66F940C1-BFDB-4219-93CA-F5B02089ABAE}" destId="{BC50A32C-FE09-4FD0-ACE8-9CCA2FD4711E}" srcOrd="3" destOrd="0" presId="urn:microsoft.com/office/officeart/2005/8/layout/pyramid1"/>
    <dgm:cxn modelId="{0751CF09-BBD8-401D-ACEB-FEFC937C43AF}" type="presParOf" srcId="{BC50A32C-FE09-4FD0-ACE8-9CCA2FD4711E}" destId="{1E20FF87-4789-4F40-A758-3571F16809D7}" srcOrd="0" destOrd="0" presId="urn:microsoft.com/office/officeart/2005/8/layout/pyramid1"/>
    <dgm:cxn modelId="{BCA7B042-C78E-4FA2-AA07-75FAC6D97951}" type="presParOf" srcId="{BC50A32C-FE09-4FD0-ACE8-9CCA2FD4711E}" destId="{4A809BE5-6914-45BF-B714-668397546A0C}" srcOrd="1" destOrd="0" presId="urn:microsoft.com/office/officeart/2005/8/layout/pyramid1"/>
    <dgm:cxn modelId="{4A4F16BB-9331-475F-9078-D3BA70261DCE}" type="presParOf" srcId="{66F940C1-BFDB-4219-93CA-F5B02089ABAE}" destId="{28D04BD8-3015-4C9B-9A21-4FE8EC0FD23A}" srcOrd="4" destOrd="0" presId="urn:microsoft.com/office/officeart/2005/8/layout/pyramid1"/>
    <dgm:cxn modelId="{FC0458B5-EECF-47CB-B59F-85245CCE1E63}" type="presParOf" srcId="{28D04BD8-3015-4C9B-9A21-4FE8EC0FD23A}" destId="{5B8F8C7E-BA4C-4306-902D-0115F50927DC}" srcOrd="0" destOrd="0" presId="urn:microsoft.com/office/officeart/2005/8/layout/pyramid1"/>
    <dgm:cxn modelId="{5953EBC2-F6A6-4ECE-ABD8-7B1457C47A0D}" type="presParOf" srcId="{28D04BD8-3015-4C9B-9A21-4FE8EC0FD23A}" destId="{54203682-08C8-4327-8D52-937909ED88EB}" srcOrd="1" destOrd="0" presId="urn:microsoft.com/office/officeart/2005/8/layout/pyramid1"/>
    <dgm:cxn modelId="{A9906CB4-854D-4042-AEE9-3A5C0D5E1030}" type="presParOf" srcId="{66F940C1-BFDB-4219-93CA-F5B02089ABAE}" destId="{DBB9CDAA-4C4B-42B6-8842-EEFD12F89CD3}" srcOrd="5" destOrd="0" presId="urn:microsoft.com/office/officeart/2005/8/layout/pyramid1"/>
    <dgm:cxn modelId="{3C041678-6241-4FF8-B0A9-F99593595295}" type="presParOf" srcId="{DBB9CDAA-4C4B-42B6-8842-EEFD12F89CD3}" destId="{8475233F-0F09-428F-A3DC-DBDCB194F369}" srcOrd="0" destOrd="0" presId="urn:microsoft.com/office/officeart/2005/8/layout/pyramid1"/>
    <dgm:cxn modelId="{465098E7-AEDF-4AB4-B2DF-E6134BA1A854}" type="presParOf" srcId="{DBB9CDAA-4C4B-42B6-8842-EEFD12F89CD3}" destId="{DB14958E-6694-4328-BEC1-60A7710BC70C}"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DEDA6-1B62-40B4-BAE1-5C5050FBC159}">
      <dsp:nvSpPr>
        <dsp:cNvPr id="0" name=""/>
        <dsp:cNvSpPr/>
      </dsp:nvSpPr>
      <dsp:spPr>
        <a:xfrm>
          <a:off x="2355486" y="0"/>
          <a:ext cx="1367096" cy="1175945"/>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kern="1200" dirty="0"/>
            <a:t>XgBoost</a:t>
          </a:r>
        </a:p>
      </dsp:txBody>
      <dsp:txXfrm>
        <a:off x="2355486" y="0"/>
        <a:ext cx="1367096" cy="1175945"/>
      </dsp:txXfrm>
    </dsp:sp>
    <dsp:sp modelId="{0532286C-C034-4038-8186-C2DDEC16208D}">
      <dsp:nvSpPr>
        <dsp:cNvPr id="0" name=""/>
        <dsp:cNvSpPr/>
      </dsp:nvSpPr>
      <dsp:spPr>
        <a:xfrm>
          <a:off x="1884389" y="1175945"/>
          <a:ext cx="2309291"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Gradient Boosting</a:t>
          </a:r>
        </a:p>
      </dsp:txBody>
      <dsp:txXfrm>
        <a:off x="2288515" y="1175945"/>
        <a:ext cx="1501039" cy="810454"/>
      </dsp:txXfrm>
    </dsp:sp>
    <dsp:sp modelId="{72D19848-EEC5-4B47-A3A5-7D1A80898E77}">
      <dsp:nvSpPr>
        <dsp:cNvPr id="0" name=""/>
        <dsp:cNvSpPr/>
      </dsp:nvSpPr>
      <dsp:spPr>
        <a:xfrm>
          <a:off x="1413292" y="1986399"/>
          <a:ext cx="3251485"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Boosting</a:t>
          </a:r>
        </a:p>
      </dsp:txBody>
      <dsp:txXfrm>
        <a:off x="1982302" y="1986399"/>
        <a:ext cx="2113465" cy="810454"/>
      </dsp:txXfrm>
    </dsp:sp>
    <dsp:sp modelId="{1E20FF87-4789-4F40-A758-3571F16809D7}">
      <dsp:nvSpPr>
        <dsp:cNvPr id="0" name=""/>
        <dsp:cNvSpPr/>
      </dsp:nvSpPr>
      <dsp:spPr>
        <a:xfrm>
          <a:off x="942194" y="2796853"/>
          <a:ext cx="4193680"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Random Forest</a:t>
          </a:r>
        </a:p>
      </dsp:txBody>
      <dsp:txXfrm>
        <a:off x="1676088" y="2796853"/>
        <a:ext cx="2725892" cy="810454"/>
      </dsp:txXfrm>
    </dsp:sp>
    <dsp:sp modelId="{5B8F8C7E-BA4C-4306-902D-0115F50927DC}">
      <dsp:nvSpPr>
        <dsp:cNvPr id="0" name=""/>
        <dsp:cNvSpPr/>
      </dsp:nvSpPr>
      <dsp:spPr>
        <a:xfrm>
          <a:off x="471097" y="3607308"/>
          <a:ext cx="5135875"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Bagging</a:t>
          </a:r>
        </a:p>
      </dsp:txBody>
      <dsp:txXfrm>
        <a:off x="1369875" y="3607308"/>
        <a:ext cx="3338318" cy="810454"/>
      </dsp:txXfrm>
    </dsp:sp>
    <dsp:sp modelId="{8475233F-0F09-428F-A3DC-DBDCB194F369}">
      <dsp:nvSpPr>
        <dsp:cNvPr id="0" name=""/>
        <dsp:cNvSpPr/>
      </dsp:nvSpPr>
      <dsp:spPr>
        <a:xfrm>
          <a:off x="0" y="4417762"/>
          <a:ext cx="6078069"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Decision Trees</a:t>
          </a:r>
        </a:p>
      </dsp:txBody>
      <dsp:txXfrm>
        <a:off x="1063662" y="4417762"/>
        <a:ext cx="3950745" cy="81045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t>Welcome to AI for Anomaly Detection.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course, you’ll learn to apply three AI approaches to the problem of Anomaly Detection. Specifically, we’re going to address the problem of detecting network intrusions in a scalable way using both supervised and unsupervised methods. </a:t>
            </a:r>
            <a:endParaRPr dirty="0"/>
          </a:p>
        </p:txBody>
      </p:sp>
      <p:sp>
        <p:nvSpPr>
          <p:cNvPr id="168" name="Google Shape;168;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69" name="Google Shape;269;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93881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5" name="Google Shape;195;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12" name="Google Shape;212;p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91" name="Google Shape;291;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313" name="Google Shape;313;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100" u="none" strike="noStrike">
                <a:solidFill>
                  <a:schemeClr val="dk1"/>
                </a:solidFill>
                <a:latin typeface="Trebuchet MS"/>
                <a:ea typeface="Trebuchet MS"/>
                <a:cs typeface="Trebuchet MS"/>
                <a:sym typeface="Trebuchet MS"/>
              </a:rPr>
              <a:t>The input is usually a vector.</a:t>
            </a:r>
            <a:endParaRPr/>
          </a:p>
          <a:p>
            <a:pPr marL="0" lvl="0" indent="0" algn="l" rtl="0">
              <a:spcBef>
                <a:spcPts val="330"/>
              </a:spcBef>
              <a:spcAft>
                <a:spcPts val="0"/>
              </a:spcAft>
              <a:buNone/>
            </a:pPr>
            <a:r>
              <a:rPr lang="en-US" sz="1100" b="0" i="0">
                <a:solidFill>
                  <a:schemeClr val="dk1"/>
                </a:solidFill>
                <a:latin typeface="Trebuchet MS"/>
                <a:ea typeface="Trebuchet MS"/>
                <a:cs typeface="Trebuchet MS"/>
                <a:sym typeface="Trebuchet MS"/>
              </a:rPr>
              <a:t> [</a:t>
            </a:r>
            <a:r>
              <a:rPr lang="en-US" sz="1100" b="1" i="0">
                <a:solidFill>
                  <a:schemeClr val="dk1"/>
                </a:solidFill>
                <a:latin typeface="Trebuchet MS"/>
                <a:ea typeface="Trebuchet MS"/>
                <a:cs typeface="Trebuchet MS"/>
                <a:sym typeface="Trebuchet MS"/>
              </a:rPr>
              <a:t>ˈneɪbə</a:t>
            </a:r>
            <a:r>
              <a:rPr lang="en-US" sz="1100" b="1" i="0" baseline="30000">
                <a:solidFill>
                  <a:schemeClr val="dk1"/>
                </a:solidFill>
                <a:latin typeface="Trebuchet MS"/>
                <a:ea typeface="Trebuchet MS"/>
                <a:cs typeface="Trebuchet MS"/>
                <a:sym typeface="Trebuchet MS"/>
              </a:rPr>
              <a:t>r</a:t>
            </a:r>
            <a:r>
              <a:rPr lang="en-US" sz="1100" b="0" i="0">
                <a:solidFill>
                  <a:schemeClr val="dk1"/>
                </a:solidFill>
                <a:latin typeface="Trebuchet MS"/>
                <a:ea typeface="Trebuchet MS"/>
                <a:cs typeface="Trebuchet MS"/>
                <a:sym typeface="Trebuchet MS"/>
              </a:rPr>
              <a:t>]</a:t>
            </a:r>
            <a:endParaRPr sz="1100" u="none" strike="noStrike">
              <a:solidFill>
                <a:schemeClr val="dk1"/>
              </a:solidFill>
              <a:latin typeface="Trebuchet MS"/>
              <a:ea typeface="Trebuchet MS"/>
              <a:cs typeface="Trebuchet MS"/>
              <a:sym typeface="Trebuchet MS"/>
            </a:endParaRPr>
          </a:p>
        </p:txBody>
      </p:sp>
      <p:sp>
        <p:nvSpPr>
          <p:cNvPr id="358" name="Google Shape;358;p1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72" name="Google Shape;372;p1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672545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381" name="Google Shape;381;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183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394" name="Google Shape;394;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Trebuchet MS"/>
                <a:ea typeface="Trebuchet MS"/>
                <a:cs typeface="Trebuchet MS"/>
                <a:sym typeface="Trebuchet MS"/>
              </a:rPr>
              <a:t>This course is designed for people who have professional experience in data science, specifically with Python, along with some exposure to deep learning. If you have trained a neural network, you should be fine. </a:t>
            </a:r>
            <a:endParaRPr sz="1100" b="0" i="0" u="none" strike="noStrike" cap="none" dirty="0">
              <a:solidFill>
                <a:schemeClr val="dk1"/>
              </a:solidFill>
              <a:latin typeface="Trebuchet MS"/>
              <a:ea typeface="Trebuchet MS"/>
              <a:cs typeface="Trebuchet MS"/>
              <a:sym typeface="Trebuchet MS"/>
            </a:endParaRPr>
          </a:p>
        </p:txBody>
      </p:sp>
      <p:sp>
        <p:nvSpPr>
          <p:cNvPr id="94" name="Google Shape;94;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2</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876657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8504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27</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877143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28</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10832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29</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1609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07" name="Google Shape;407;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31</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6323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9: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19" name="Google Shape;419;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943556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34</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806422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36</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910991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Trebuchet MS"/>
                <a:ea typeface="Trebuchet MS"/>
                <a:cs typeface="Trebuchet MS"/>
                <a:sym typeface="Trebuchet MS"/>
              </a:rPr>
              <a:t>Throughout the day, you’ll learn the following techniques by working to solve the same problem: Detecting network intrusions. You will likely see many other applications for what you’ll learn, but we’ll use this use case so you have something real to attach it to. By the end of the day, you should be able to apply any of these techniques to a new dataset and detect anomalies. </a:t>
            </a:r>
            <a:endParaRPr sz="1100" b="0" i="0" u="none" strike="noStrike" cap="none" dirty="0">
              <a:solidFill>
                <a:schemeClr val="dk1"/>
              </a:solidFill>
              <a:latin typeface="Trebuchet MS"/>
              <a:ea typeface="Trebuchet MS"/>
              <a:cs typeface="Trebuchet MS"/>
              <a:sym typeface="Trebuchet MS"/>
            </a:endParaRPr>
          </a:p>
        </p:txBody>
      </p:sp>
      <p:sp>
        <p:nvSpPr>
          <p:cNvPr id="94" name="Google Shape;94;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3</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57037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24" name="Google Shape;424;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r>
              <a:rPr lang="en-US" sz="1200" b="0" kern="1200" dirty="0">
                <a:solidFill>
                  <a:schemeClr val="tx1"/>
                </a:solidFill>
                <a:effectLst/>
                <a:latin typeface="Trebuchet MS" pitchFamily="34" charset="0"/>
                <a:ea typeface="+mn-ea"/>
                <a:cs typeface="+mn-cs"/>
              </a:rPr>
              <a:t>RAPIDS is an open source framework which tries to accelerate the end-to-end </a:t>
            </a:r>
          </a:p>
          <a:p>
            <a:r>
              <a:rPr lang="en-US" sz="1200" b="0" kern="1200" dirty="0">
                <a:solidFill>
                  <a:schemeClr val="tx1"/>
                </a:solidFill>
                <a:effectLst/>
                <a:latin typeface="Trebuchet MS" pitchFamily="34" charset="0"/>
                <a:ea typeface="+mn-ea"/>
                <a:cs typeface="+mn-cs"/>
              </a:rPr>
              <a:t>data science pipeline by using GPUs and GPU memory rather than CPU and CPU </a:t>
            </a:r>
          </a:p>
          <a:p>
            <a:r>
              <a:rPr lang="en-US" sz="1200" b="0" kern="1200" dirty="0">
                <a:solidFill>
                  <a:schemeClr val="tx1"/>
                </a:solidFill>
                <a:effectLst/>
                <a:latin typeface="Trebuchet MS" pitchFamily="34" charset="0"/>
                <a:ea typeface="+mn-ea"/>
                <a:cs typeface="+mn-cs"/>
              </a:rPr>
              <a:t>memory.</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It is a set of libraries, and each of them covers a different objective.</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Today, we will focus on a couple of these libraries:</a:t>
            </a:r>
          </a:p>
          <a:p>
            <a:br>
              <a:rPr lang="en-US" sz="1200" b="0" kern="1200" dirty="0">
                <a:solidFill>
                  <a:schemeClr val="tx1"/>
                </a:solidFill>
                <a:effectLst/>
                <a:latin typeface="Trebuchet MS" pitchFamily="34" charset="0"/>
                <a:ea typeface="+mn-ea"/>
                <a:cs typeface="+mn-cs"/>
              </a:rPr>
            </a:br>
            <a:r>
              <a:rPr lang="en-US" sz="1200" b="0" kern="1200" dirty="0" err="1">
                <a:solidFill>
                  <a:schemeClr val="tx1"/>
                </a:solidFill>
                <a:effectLst/>
                <a:latin typeface="Trebuchet MS" pitchFamily="34" charset="0"/>
                <a:ea typeface="+mn-ea"/>
                <a:cs typeface="+mn-cs"/>
              </a:rPr>
              <a:t>cuDF</a:t>
            </a:r>
            <a:r>
              <a:rPr lang="en-US" sz="1200" b="0" kern="1200" dirty="0">
                <a:solidFill>
                  <a:schemeClr val="tx1"/>
                </a:solidFill>
                <a:effectLst/>
                <a:latin typeface="Trebuchet MS" pitchFamily="34" charset="0"/>
                <a:ea typeface="+mn-ea"/>
                <a:cs typeface="+mn-cs"/>
              </a:rPr>
              <a:t> for data prep and feature engineering and </a:t>
            </a:r>
            <a:r>
              <a:rPr lang="en-US" sz="1200" b="0" kern="1200" dirty="0" err="1">
                <a:solidFill>
                  <a:schemeClr val="tx1"/>
                </a:solidFill>
                <a:effectLst/>
                <a:latin typeface="Trebuchet MS" pitchFamily="34" charset="0"/>
                <a:ea typeface="+mn-ea"/>
                <a:cs typeface="+mn-cs"/>
              </a:rPr>
              <a:t>cuML</a:t>
            </a:r>
            <a:r>
              <a:rPr lang="en-US" sz="1200" b="0" kern="1200" dirty="0">
                <a:solidFill>
                  <a:schemeClr val="tx1"/>
                </a:solidFill>
                <a:effectLst/>
                <a:latin typeface="Trebuchet MS" pitchFamily="34" charset="0"/>
                <a:ea typeface="+mn-ea"/>
                <a:cs typeface="+mn-cs"/>
              </a:rPr>
              <a:t>, which is the library</a:t>
            </a:r>
          </a:p>
          <a:p>
            <a:r>
              <a:rPr lang="en-US" sz="1200" b="0" kern="1200" dirty="0">
                <a:solidFill>
                  <a:schemeClr val="tx1"/>
                </a:solidFill>
                <a:effectLst/>
                <a:latin typeface="Trebuchet MS" pitchFamily="34" charset="0"/>
                <a:ea typeface="+mn-ea"/>
                <a:cs typeface="+mn-cs"/>
              </a:rPr>
              <a:t>which contains the most used machine learning algorithms, such as PCA, K-Means,</a:t>
            </a:r>
          </a:p>
          <a:p>
            <a:r>
              <a:rPr lang="en-US" sz="1200" b="0" kern="1200" dirty="0">
                <a:solidFill>
                  <a:schemeClr val="tx1"/>
                </a:solidFill>
                <a:effectLst/>
                <a:latin typeface="Trebuchet MS" pitchFamily="34" charset="0"/>
                <a:ea typeface="+mn-ea"/>
                <a:cs typeface="+mn-cs"/>
              </a:rPr>
              <a:t>KNN, and many others.</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Nevertheless, there are other libraries which I would like to mention too.</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We have recently released a new library, </a:t>
            </a:r>
            <a:r>
              <a:rPr lang="en-US" sz="1200" b="0" kern="1200" dirty="0" err="1">
                <a:solidFill>
                  <a:schemeClr val="tx1"/>
                </a:solidFill>
                <a:effectLst/>
                <a:latin typeface="Trebuchet MS" pitchFamily="34" charset="0"/>
                <a:ea typeface="+mn-ea"/>
                <a:cs typeface="+mn-cs"/>
              </a:rPr>
              <a:t>cuGraph</a:t>
            </a:r>
            <a:r>
              <a:rPr lang="en-US" sz="1200" b="0" kern="1200" dirty="0">
                <a:solidFill>
                  <a:schemeClr val="tx1"/>
                </a:solidFill>
                <a:effectLst/>
                <a:latin typeface="Trebuchet MS" pitchFamily="34" charset="0"/>
                <a:ea typeface="+mn-ea"/>
                <a:cs typeface="+mn-cs"/>
              </a:rPr>
              <a:t>, for graph analytics. </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Also, we will be releasing soon a library named </a:t>
            </a:r>
            <a:r>
              <a:rPr lang="en-US" sz="1200" b="0" kern="1200" dirty="0" err="1">
                <a:solidFill>
                  <a:schemeClr val="tx1"/>
                </a:solidFill>
                <a:effectLst/>
                <a:latin typeface="Trebuchet MS" pitchFamily="34" charset="0"/>
                <a:ea typeface="+mn-ea"/>
                <a:cs typeface="+mn-cs"/>
              </a:rPr>
              <a:t>cuIO</a:t>
            </a:r>
            <a:r>
              <a:rPr lang="en-US" sz="1200" b="0" kern="1200" dirty="0">
                <a:solidFill>
                  <a:schemeClr val="tx1"/>
                </a:solidFill>
                <a:effectLst/>
                <a:latin typeface="Trebuchet MS" pitchFamily="34" charset="0"/>
                <a:ea typeface="+mn-ea"/>
                <a:cs typeface="+mn-cs"/>
              </a:rPr>
              <a:t>, for ETL purposes. </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For data visualization we have </a:t>
            </a:r>
            <a:r>
              <a:rPr lang="en-US" sz="1200" b="0" kern="1200" dirty="0" err="1">
                <a:solidFill>
                  <a:schemeClr val="tx1"/>
                </a:solidFill>
                <a:effectLst/>
                <a:latin typeface="Trebuchet MS" pitchFamily="34" charset="0"/>
                <a:ea typeface="+mn-ea"/>
                <a:cs typeface="+mn-cs"/>
              </a:rPr>
              <a:t>cuXFilter</a:t>
            </a:r>
            <a:r>
              <a:rPr lang="en-US" sz="1200" b="0" kern="1200" dirty="0">
                <a:solidFill>
                  <a:schemeClr val="tx1"/>
                </a:solidFill>
                <a:effectLst/>
                <a:latin typeface="Trebuchet MS" pitchFamily="34" charset="0"/>
                <a:ea typeface="+mn-ea"/>
                <a:cs typeface="+mn-cs"/>
              </a:rPr>
              <a:t>, a JavaScript library based on </a:t>
            </a:r>
          </a:p>
          <a:p>
            <a:r>
              <a:rPr lang="en-US" sz="1200" b="0" kern="1200" dirty="0" err="1">
                <a:solidFill>
                  <a:schemeClr val="tx1"/>
                </a:solidFill>
                <a:effectLst/>
                <a:latin typeface="Trebuchet MS" pitchFamily="34" charset="0"/>
                <a:ea typeface="+mn-ea"/>
                <a:cs typeface="+mn-cs"/>
              </a:rPr>
              <a:t>CrossFilter</a:t>
            </a:r>
            <a:r>
              <a:rPr lang="en-US" sz="1200" b="0" kern="1200" dirty="0">
                <a:solidFill>
                  <a:schemeClr val="tx1"/>
                </a:solidFill>
                <a:effectLst/>
                <a:latin typeface="Trebuchet MS" pitchFamily="34" charset="0"/>
                <a:ea typeface="+mn-ea"/>
                <a:cs typeface="+mn-cs"/>
              </a:rPr>
              <a:t>, and which allows you to explore datasets in the browser. </a:t>
            </a:r>
          </a:p>
          <a:p>
            <a:endParaRPr lang="en-GB" dirty="0"/>
          </a:p>
          <a:p>
            <a:pPr marL="0" lvl="0" indent="0" algn="l" rtl="0">
              <a:lnSpc>
                <a:spcPct val="100000"/>
              </a:lnSpc>
              <a:spcBef>
                <a:spcPts val="0"/>
              </a:spcBef>
              <a:spcAft>
                <a:spcPts val="0"/>
              </a:spcAft>
              <a:buSzPts val="1400"/>
              <a:buNone/>
            </a:pPr>
            <a:endParaRPr dirty="0"/>
          </a:p>
        </p:txBody>
      </p:sp>
      <p:sp>
        <p:nvSpPr>
          <p:cNvPr id="80" name="Google Shape;80;p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35" name="Google Shape;435;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3: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dirty="0"/>
          </a:p>
        </p:txBody>
      </p:sp>
      <p:sp>
        <p:nvSpPr>
          <p:cNvPr id="450" name="Google Shape;450;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62" name="Google Shape;462;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dirty="0"/>
              <a:t>Host a discussion</a:t>
            </a:r>
            <a:endParaRPr dirty="0"/>
          </a:p>
        </p:txBody>
      </p:sp>
      <p:sp>
        <p:nvSpPr>
          <p:cNvPr id="482" name="Google Shape;48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dirty="0"/>
              <a:t>Guide students to implement and rerun everything hosting a discussion after.</a:t>
            </a:r>
            <a:endParaRPr dirty="0"/>
          </a:p>
        </p:txBody>
      </p:sp>
      <p:sp>
        <p:nvSpPr>
          <p:cNvPr id="482" name="Google Shape;48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197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dirty="0"/>
              <a:t>Guide students to implement and rerun everything hosting a discussion after.</a:t>
            </a:r>
            <a:endParaRPr dirty="0"/>
          </a:p>
        </p:txBody>
      </p:sp>
      <p:sp>
        <p:nvSpPr>
          <p:cNvPr id="482" name="Google Shape;48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13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2:notes"/>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
        <p:nvSpPr>
          <p:cNvPr id="101" name="Google Shape;101;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1912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79" name="Google Shape;179;p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88" name="Google Shape;188;p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9</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2262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10</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882318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61" name="Google Shape;261;p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17" name="Google Shape;17;p2"/>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 name="Google Shape;18;p2"/>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19" name="Google Shape;19;p2"/>
          <p:cNvSpPr txBox="1">
            <a:spLocks noGrp="1"/>
          </p:cNvSpPr>
          <p:nvPr>
            <p:ph type="title"/>
          </p:nvPr>
        </p:nvSpPr>
        <p:spPr>
          <a:xfrm>
            <a:off x="481661" y="4405220"/>
            <a:ext cx="9568425" cy="982855"/>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0" name="Google Shape;20;p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5"/>
            <a:ext cx="2199959" cy="47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ubtitle, and Content with CONFIDENTIAL">
  <p:cSld name="Title, Subtitle, and Content with CONFIDENTIAL">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12"/>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65"/>
        <p:cNvGrpSpPr/>
        <p:nvPr/>
      </p:nvGrpSpPr>
      <p:grpSpPr>
        <a:xfrm>
          <a:off x="0" y="0"/>
          <a:ext cx="0" cy="0"/>
          <a:chOff x="0" y="0"/>
          <a:chExt cx="0" cy="0"/>
        </a:xfrm>
      </p:grpSpPr>
      <p:sp>
        <p:nvSpPr>
          <p:cNvPr id="66" name="Google Shape;66;p1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 name="Google Shape;67;p1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9" name="Google Shape;69;p13"/>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70"/>
        <p:cNvGrpSpPr/>
        <p:nvPr/>
      </p:nvGrpSpPr>
      <p:grpSpPr>
        <a:xfrm>
          <a:off x="0" y="0"/>
          <a:ext cx="0" cy="0"/>
          <a:chOff x="0" y="0"/>
          <a:chExt cx="0" cy="0"/>
        </a:xfrm>
      </p:grpSpPr>
      <p:sp>
        <p:nvSpPr>
          <p:cNvPr id="71" name="Google Shape;71;p14"/>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2" name="Google Shape;72;p14"/>
          <p:cNvPicPr preferRelativeResize="0"/>
          <p:nvPr/>
        </p:nvPicPr>
        <p:blipFill rotWithShape="1">
          <a:blip r:embed="rId2" cstate="email">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73" name="Google Shape;73;p14"/>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14"/>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14"/>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ubtitle, and Two Content">
  <p:cSld name="Title, Subtitle, and Two Content">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79" name="Google Shape;79;p15"/>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80" name="Google Shape;80;p15"/>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81"/>
        <p:cNvGrpSpPr/>
        <p:nvPr/>
      </p:nvGrpSpPr>
      <p:grpSpPr>
        <a:xfrm>
          <a:off x="0" y="0"/>
          <a:ext cx="0" cy="0"/>
          <a:chOff x="0" y="0"/>
          <a:chExt cx="0" cy="0"/>
        </a:xfrm>
      </p:grpSpPr>
      <p:sp>
        <p:nvSpPr>
          <p:cNvPr id="82" name="Google Shape;82;p1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16"/>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4" name="Google Shape;84;p1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5"/>
        <p:cNvGrpSpPr/>
        <p:nvPr/>
      </p:nvGrpSpPr>
      <p:grpSpPr>
        <a:xfrm>
          <a:off x="0" y="0"/>
          <a:ext cx="0" cy="0"/>
          <a:chOff x="0" y="0"/>
          <a:chExt cx="0" cy="0"/>
        </a:xfrm>
      </p:grpSpPr>
      <p:sp>
        <p:nvSpPr>
          <p:cNvPr id="86" name="Google Shape;86;p1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7"/>
        <p:cNvGrpSpPr/>
        <p:nvPr/>
      </p:nvGrpSpPr>
      <p:grpSpPr>
        <a:xfrm>
          <a:off x="0" y="0"/>
          <a:ext cx="0" cy="0"/>
          <a:chOff x="0" y="0"/>
          <a:chExt cx="0" cy="0"/>
        </a:xfrm>
      </p:grpSpPr>
      <p:sp>
        <p:nvSpPr>
          <p:cNvPr id="88" name="Google Shape;88;p1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18"/>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90"/>
        <p:cNvGrpSpPr/>
        <p:nvPr/>
      </p:nvGrpSpPr>
      <p:grpSpPr>
        <a:xfrm>
          <a:off x="0" y="0"/>
          <a:ext cx="0" cy="0"/>
          <a:chOff x="0" y="0"/>
          <a:chExt cx="0" cy="0"/>
        </a:xfrm>
      </p:grpSpPr>
      <p:sp>
        <p:nvSpPr>
          <p:cNvPr id="91" name="Google Shape;91;p19"/>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2" name="Google Shape;92;p19"/>
          <p:cNvPicPr preferRelativeResize="0"/>
          <p:nvPr/>
        </p:nvPicPr>
        <p:blipFill rotWithShape="1">
          <a:blip r:embed="rId2" cstate="email">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93" name="Google Shape;93;p19"/>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19"/>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0"/>
        <p:cNvGrpSpPr/>
        <p:nvPr/>
      </p:nvGrpSpPr>
      <p:grpSpPr>
        <a:xfrm>
          <a:off x="0" y="0"/>
          <a:ext cx="0" cy="0"/>
          <a:chOff x="0" y="0"/>
          <a:chExt cx="0" cy="0"/>
        </a:xfrm>
      </p:grpSpPr>
      <p:sp>
        <p:nvSpPr>
          <p:cNvPr id="101" name="Google Shape;101;p2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2" name="Google Shape;102;p21"/>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07"/>
        <p:cNvGrpSpPr/>
        <p:nvPr/>
      </p:nvGrpSpPr>
      <p:grpSpPr>
        <a:xfrm>
          <a:off x="0" y="0"/>
          <a:ext cx="0" cy="0"/>
          <a:chOff x="0" y="0"/>
          <a:chExt cx="0" cy="0"/>
        </a:xfrm>
      </p:grpSpPr>
      <p:pic>
        <p:nvPicPr>
          <p:cNvPr id="108" name="Google Shape;108;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109" name="Google Shape;109;p23"/>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0" name="Google Shape;110;p23"/>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111" name="Google Shape;111;p23"/>
          <p:cNvSpPr txBox="1">
            <a:spLocks noGrp="1"/>
          </p:cNvSpPr>
          <p:nvPr>
            <p:ph type="title"/>
          </p:nvPr>
        </p:nvSpPr>
        <p:spPr>
          <a:xfrm>
            <a:off x="481661" y="4405221"/>
            <a:ext cx="9568426" cy="982855"/>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2" name="Google Shape;112;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4" y="3219566"/>
            <a:ext cx="2199959" cy="47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23" name="Google Shape;23;p3"/>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 name="Google Shape;24;p3"/>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4"/>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16" name="Google Shape;116;p24"/>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5"/>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0" name="Google Shape;120;p25"/>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6"/>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4" name="Google Shape;124;p26"/>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5" name="Google Shape;125;p26"/>
          <p:cNvSpPr/>
          <p:nvPr/>
        </p:nvSpPr>
        <p:spPr>
          <a:xfrm>
            <a:off x="168283" y="5775856"/>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26"/>
        <p:cNvGrpSpPr/>
        <p:nvPr/>
      </p:nvGrpSpPr>
      <p:grpSpPr>
        <a:xfrm>
          <a:off x="0" y="0"/>
          <a:ext cx="0" cy="0"/>
          <a:chOff x="0" y="0"/>
          <a:chExt cx="0" cy="0"/>
        </a:xfrm>
      </p:grpSpPr>
      <p:sp>
        <p:nvSpPr>
          <p:cNvPr id="127" name="Google Shape;127;p27"/>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7"/>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9" name="Google Shape;129;p2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0" name="Google Shape;130;p27"/>
          <p:cNvSpPr/>
          <p:nvPr/>
        </p:nvSpPr>
        <p:spPr>
          <a:xfrm>
            <a:off x="9868094"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519233" y="1798590"/>
            <a:ext cx="4204402" cy="61863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8"/>
          <p:cNvSpPr txBox="1">
            <a:spLocks noGrp="1"/>
          </p:cNvSpPr>
          <p:nvPr>
            <p:ph type="body" idx="1"/>
          </p:nvPr>
        </p:nvSpPr>
        <p:spPr>
          <a:xfrm>
            <a:off x="519232" y="3071580"/>
            <a:ext cx="4192841" cy="2517089"/>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500"/>
              </a:spcBef>
              <a:spcAft>
                <a:spcPts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ts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ts val="0"/>
              </a:spcAft>
              <a:buClr>
                <a:schemeClr val="dk1"/>
              </a:buClr>
              <a:buSzPts val="1400"/>
              <a:buFont typeface="Trebuchet MS"/>
              <a:buNone/>
              <a:defRPr sz="1400">
                <a:solidFill>
                  <a:schemeClr val="dk2"/>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4" name="Google Shape;134;p28"/>
          <p:cNvSpPr txBox="1">
            <a:spLocks noGrp="1"/>
          </p:cNvSpPr>
          <p:nvPr>
            <p:ph type="body" idx="2"/>
          </p:nvPr>
        </p:nvSpPr>
        <p:spPr>
          <a:xfrm>
            <a:off x="519233" y="2348398"/>
            <a:ext cx="4204402"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5" name="Google Shape;135;p28"/>
          <p:cNvSpPr/>
          <p:nvPr/>
        </p:nvSpPr>
        <p:spPr>
          <a:xfrm>
            <a:off x="9636012" y="5699917"/>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6"/>
        <p:cNvGrpSpPr/>
        <p:nvPr/>
      </p:nvGrpSpPr>
      <p:grpSpPr>
        <a:xfrm>
          <a:off x="0" y="0"/>
          <a:ext cx="0" cy="0"/>
          <a:chOff x="0" y="0"/>
          <a:chExt cx="0" cy="0"/>
        </a:xfrm>
      </p:grpSpPr>
      <p:pic>
        <p:nvPicPr>
          <p:cNvPr id="137" name="Google Shape;137;p29"/>
          <p:cNvPicPr preferRelativeResize="0"/>
          <p:nvPr/>
        </p:nvPicPr>
        <p:blipFill rotWithShape="1">
          <a:blip r:embed="rId2" cstate="email">
            <a:alphaModFix/>
            <a:extLst>
              <a:ext uri="{28A0092B-C50C-407E-A947-70E740481C1C}">
                <a14:useLocalDpi xmlns:a14="http://schemas.microsoft.com/office/drawing/2010/main"/>
              </a:ext>
            </a:extLst>
          </a:blip>
          <a:srcRect b="-2"/>
          <a:stretch/>
        </p:blipFill>
        <p:spPr>
          <a:xfrm>
            <a:off x="1" y="1"/>
            <a:ext cx="3583957" cy="6172198"/>
          </a:xfrm>
          <a:prstGeom prst="rect">
            <a:avLst/>
          </a:prstGeom>
          <a:noFill/>
          <a:ln>
            <a:noFill/>
          </a:ln>
        </p:spPr>
      </p:pic>
      <p:cxnSp>
        <p:nvCxnSpPr>
          <p:cNvPr id="138" name="Google Shape;138;p29"/>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139" name="Google Shape;139;p29"/>
          <p:cNvSpPr txBox="1">
            <a:spLocks noGrp="1"/>
          </p:cNvSpPr>
          <p:nvPr>
            <p:ph type="title"/>
          </p:nvPr>
        </p:nvSpPr>
        <p:spPr>
          <a:xfrm>
            <a:off x="441881" y="2381807"/>
            <a:ext cx="2700194" cy="140858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0"/>
        <p:cNvGrpSpPr/>
        <p:nvPr/>
      </p:nvGrpSpPr>
      <p:grpSpPr>
        <a:xfrm>
          <a:off x="0" y="0"/>
          <a:ext cx="0" cy="0"/>
          <a:chOff x="0" y="0"/>
          <a:chExt cx="0" cy="0"/>
        </a:xfrm>
      </p:grpSpPr>
      <p:pic>
        <p:nvPicPr>
          <p:cNvPr id="141" name="Google Shape;141;p30"/>
          <p:cNvPicPr preferRelativeResize="0"/>
          <p:nvPr/>
        </p:nvPicPr>
        <p:blipFill rotWithShape="1">
          <a:blip r:embed="rId2">
            <a:alphaModFix/>
          </a:blip>
          <a:srcRect/>
          <a:stretch/>
        </p:blipFill>
        <p:spPr>
          <a:xfrm>
            <a:off x="687" y="385"/>
            <a:ext cx="10971428" cy="6171430"/>
          </a:xfrm>
          <a:prstGeom prst="rect">
            <a:avLst/>
          </a:prstGeom>
          <a:noFill/>
          <a:ln>
            <a:noFill/>
          </a:ln>
        </p:spPr>
      </p:pic>
      <p:sp>
        <p:nvSpPr>
          <p:cNvPr id="142" name="Google Shape;142;p30"/>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3" name="Google Shape;143;p30"/>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146" name="Google Shape;146;p31"/>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7" name="Google Shape;147;p31"/>
          <p:cNvSpPr txBox="1">
            <a:spLocks noGrp="1"/>
          </p:cNvSpPr>
          <p:nvPr>
            <p:ph type="title"/>
          </p:nvPr>
        </p:nvSpPr>
        <p:spPr>
          <a:xfrm>
            <a:off x="4080089" y="4127422"/>
            <a:ext cx="6107188" cy="1373939"/>
          </a:xfrm>
          <a:prstGeom prst="rect">
            <a:avLst/>
          </a:prstGeom>
          <a:noFill/>
          <a:ln>
            <a:noFill/>
          </a:ln>
        </p:spPr>
        <p:txBody>
          <a:bodyPr spcFirstLastPara="1" wrap="square" lIns="91425" tIns="45700" rIns="91425" bIns="45700" anchor="b" anchorCtr="0"/>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48"/>
        <p:cNvGrpSpPr/>
        <p:nvPr/>
      </p:nvGrpSpPr>
      <p:grpSpPr>
        <a:xfrm>
          <a:off x="0" y="0"/>
          <a:ext cx="0" cy="0"/>
          <a:chOff x="0" y="0"/>
          <a:chExt cx="0" cy="0"/>
        </a:xfrm>
      </p:grpSpPr>
      <p:sp>
        <p:nvSpPr>
          <p:cNvPr id="149" name="Google Shape;149;p32"/>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50" name="Google Shape;150;p3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206130" y="910279"/>
            <a:ext cx="2560542" cy="2280102"/>
          </a:xfrm>
          <a:prstGeom prst="rect">
            <a:avLst/>
          </a:prstGeom>
          <a:noFill/>
          <a:ln>
            <a:noFill/>
          </a:ln>
        </p:spPr>
      </p:pic>
      <p:sp>
        <p:nvSpPr>
          <p:cNvPr id="151" name="Google Shape;151;p32"/>
          <p:cNvSpPr txBox="1">
            <a:spLocks noGrp="1"/>
          </p:cNvSpPr>
          <p:nvPr>
            <p:ph type="title"/>
          </p:nvPr>
        </p:nvSpPr>
        <p:spPr>
          <a:xfrm>
            <a:off x="498348" y="3814403"/>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2"/>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2">
            <a:alphaModFix/>
          </a:blip>
          <a:srcRect/>
          <a:stretch/>
        </p:blipFill>
        <p:spPr>
          <a:xfrm>
            <a:off x="687" y="386"/>
            <a:ext cx="10971428" cy="6171430"/>
          </a:xfrm>
          <a:prstGeom prst="rect">
            <a:avLst/>
          </a:prstGeom>
          <a:noFill/>
          <a:ln>
            <a:noFill/>
          </a:ln>
        </p:spPr>
      </p:pic>
      <p:sp>
        <p:nvSpPr>
          <p:cNvPr id="155" name="Google Shape;155;p33"/>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6" name="Google Shape;156;p33"/>
          <p:cNvSpPr txBox="1">
            <a:spLocks noGrp="1"/>
          </p:cNvSpPr>
          <p:nvPr>
            <p:ph type="title"/>
          </p:nvPr>
        </p:nvSpPr>
        <p:spPr>
          <a:xfrm>
            <a:off x="1553497" y="5352632"/>
            <a:ext cx="7865806" cy="3693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25"/>
        <p:cNvGrpSpPr/>
        <p:nvPr/>
      </p:nvGrpSpPr>
      <p:grpSpPr>
        <a:xfrm>
          <a:off x="0" y="0"/>
          <a:ext cx="0" cy="0"/>
          <a:chOff x="0" y="0"/>
          <a:chExt cx="0" cy="0"/>
        </a:xfrm>
      </p:grpSpPr>
      <p:sp>
        <p:nvSpPr>
          <p:cNvPr id="26" name="Google Shape;26;p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 name="Google Shape;27;p4"/>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 name="Google Shape;29;p4"/>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7"/>
        <p:cNvGrpSpPr/>
        <p:nvPr/>
      </p:nvGrpSpPr>
      <p:grpSpPr>
        <a:xfrm>
          <a:off x="0" y="0"/>
          <a:ext cx="0" cy="0"/>
          <a:chOff x="0" y="0"/>
          <a:chExt cx="0" cy="0"/>
        </a:xfrm>
      </p:grpSpPr>
      <p:sp>
        <p:nvSpPr>
          <p:cNvPr id="158" name="Google Shape;158;p3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159"/>
        <p:cNvGrpSpPr/>
        <p:nvPr/>
      </p:nvGrpSpPr>
      <p:grpSpPr>
        <a:xfrm>
          <a:off x="0" y="0"/>
          <a:ext cx="0" cy="0"/>
          <a:chOff x="0" y="0"/>
          <a:chExt cx="0" cy="0"/>
        </a:xfrm>
      </p:grpSpPr>
      <p:sp>
        <p:nvSpPr>
          <p:cNvPr id="160" name="Google Shape;160;p3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1" name="Google Shape;161;p35"/>
          <p:cNvSpPr txBox="1">
            <a:spLocks noGrp="1"/>
          </p:cNvSpPr>
          <p:nvPr>
            <p:ph type="title"/>
          </p:nvPr>
        </p:nvSpPr>
        <p:spPr>
          <a:xfrm>
            <a:off x="498348" y="5169474"/>
            <a:ext cx="9976104" cy="535531"/>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2"/>
        <p:cNvGrpSpPr/>
        <p:nvPr/>
      </p:nvGrpSpPr>
      <p:grpSpPr>
        <a:xfrm>
          <a:off x="0" y="0"/>
          <a:ext cx="0" cy="0"/>
          <a:chOff x="0" y="0"/>
          <a:chExt cx="0" cy="0"/>
        </a:xfrm>
      </p:grpSpPr>
      <p:pic>
        <p:nvPicPr>
          <p:cNvPr id="163" name="Google Shape;163;p36"/>
          <p:cNvPicPr preferRelativeResize="0"/>
          <p:nvPr/>
        </p:nvPicPr>
        <p:blipFill rotWithShape="1">
          <a:blip r:embed="rId2">
            <a:alphaModFix/>
          </a:blip>
          <a:srcRect/>
          <a:stretch/>
        </p:blipFill>
        <p:spPr>
          <a:xfrm rot="10800000" flipH="1">
            <a:off x="0" y="0"/>
            <a:ext cx="10972800" cy="6172200"/>
          </a:xfrm>
          <a:prstGeom prst="rect">
            <a:avLst/>
          </a:prstGeom>
          <a:noFill/>
          <a:ln>
            <a:noFill/>
          </a:ln>
        </p:spPr>
      </p:pic>
      <p:sp>
        <p:nvSpPr>
          <p:cNvPr id="164" name="Google Shape;164;p36"/>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
        <p:nvSpPr>
          <p:cNvPr id="31" name="Google Shape;31;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 name="Google Shape;32;p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6" name="Google Shape;36;p6"/>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7" name="Google Shape;37;p6"/>
          <p:cNvSpPr/>
          <p:nvPr/>
        </p:nvSpPr>
        <p:spPr>
          <a:xfrm>
            <a:off x="9868094"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cstate="email">
            <a:alphaModFix/>
            <a:extLst>
              <a:ext uri="{28A0092B-C50C-407E-A947-70E740481C1C}">
                <a14:useLocalDpi xmlns:a14="http://schemas.microsoft.com/office/drawing/2010/main"/>
              </a:ext>
            </a:extLst>
          </a:blip>
          <a:srcRect b="-2"/>
          <a:stretch/>
        </p:blipFill>
        <p:spPr>
          <a:xfrm>
            <a:off x="1" y="1"/>
            <a:ext cx="3583957" cy="6172198"/>
          </a:xfrm>
          <a:prstGeom prst="rect">
            <a:avLst/>
          </a:prstGeom>
          <a:noFill/>
          <a:ln>
            <a:noFill/>
          </a:ln>
        </p:spPr>
      </p:pic>
      <p:cxnSp>
        <p:nvCxnSpPr>
          <p:cNvPr id="40" name="Google Shape;40;p7"/>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41" name="Google Shape;41;p7"/>
          <p:cNvSpPr txBox="1">
            <a:spLocks noGrp="1"/>
          </p:cNvSpPr>
          <p:nvPr>
            <p:ph type="title"/>
          </p:nvPr>
        </p:nvSpPr>
        <p:spPr>
          <a:xfrm>
            <a:off x="441881" y="2381807"/>
            <a:ext cx="2700194" cy="140858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ubtitle, and Content">
  <p:cSld name="Title, Subtitle, and Conte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5" name="Google Shape;45;p8"/>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9"/>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56"/>
        <p:cNvGrpSpPr/>
        <p:nvPr/>
      </p:nvGrpSpPr>
      <p:grpSpPr>
        <a:xfrm>
          <a:off x="0" y="0"/>
          <a:ext cx="0" cy="0"/>
          <a:chOff x="0" y="0"/>
          <a:chExt cx="0" cy="0"/>
        </a:xfrm>
      </p:grpSpPr>
      <p:pic>
        <p:nvPicPr>
          <p:cNvPr id="57" name="Google Shape;57;p11"/>
          <p:cNvPicPr preferRelativeResize="0"/>
          <p:nvPr/>
        </p:nvPicPr>
        <p:blipFill rotWithShape="1">
          <a:blip r:embed="rId2" cstate="email">
            <a:alphaModFix/>
            <a:extLst>
              <a:ext uri="{28A0092B-C50C-407E-A947-70E740481C1C}">
                <a14:useLocalDpi xmlns:a14="http://schemas.microsoft.com/office/drawing/2010/main"/>
              </a:ext>
            </a:extLst>
          </a:blip>
          <a:srcRect l="-21753" b="-229"/>
          <a:stretch/>
        </p:blipFill>
        <p:spPr>
          <a:xfrm rot="10800000" flipH="1">
            <a:off x="0" y="229699"/>
            <a:ext cx="10972800" cy="5942501"/>
          </a:xfrm>
          <a:prstGeom prst="rect">
            <a:avLst/>
          </a:prstGeom>
          <a:noFill/>
          <a:ln>
            <a:noFill/>
          </a:ln>
        </p:spPr>
      </p:pic>
      <p:sp>
        <p:nvSpPr>
          <p:cNvPr id="58" name="Google Shape;58;p11"/>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9" name="Google Shape;59;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60" name="Google Shape;60;p11"/>
          <p:cNvSpPr txBox="1"/>
          <p:nvPr/>
        </p:nvSpPr>
        <p:spPr>
          <a:xfrm>
            <a:off x="481641" y="5310989"/>
            <a:ext cx="2512291" cy="36933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0.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1"/>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Google Shape;14;p1"/>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99744" y="729732"/>
            <a:ext cx="9973315" cy="590932"/>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97" name="Google Shape;97;p20"/>
          <p:cNvSpPr txBox="1">
            <a:spLocks noGrp="1"/>
          </p:cNvSpPr>
          <p:nvPr>
            <p:ph type="body" idx="1"/>
          </p:nvPr>
        </p:nvSpPr>
        <p:spPr>
          <a:xfrm>
            <a:off x="517403" y="2002368"/>
            <a:ext cx="9948931" cy="373424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98" name="Google Shape;98;p20"/>
          <p:cNvSpPr txBox="1"/>
          <p:nvPr/>
        </p:nvSpPr>
        <p:spPr>
          <a:xfrm>
            <a:off x="9749165" y="5857881"/>
            <a:ext cx="321028" cy="138499"/>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99" name="Google Shape;99;p20"/>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10288289" y="5814736"/>
            <a:ext cx="475888"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USB_flash_drive"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kdd.ics.uci.edu/databases/kddcup99/kddcup99.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kdd.ics.uci.edu/databases/kddcup99/task.htm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hyperlink" Target="https://www.wired.com/story/white-house-warns-russian-router-hacking-muddles-message/" TargetMode="External"/><Relationship Id="rId3" Type="http://schemas.openxmlformats.org/officeDocument/2006/relationships/image" Target="../media/image26.png"/><Relationship Id="rId7" Type="http://schemas.openxmlformats.org/officeDocument/2006/relationships/hyperlink" Target="https://telecom.economictimes.indiatimes.com/news/telecom-operators-are-not-properly-prepared-for-cyber-attacks-a10-networks/62504221" TargetMode="External"/><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hyperlink" Target="https://techcrunch.com/2011/04/23/hack-attack-sony-confirms-playstation-network-outage-caused-by-external-intrusion/" TargetMode="External"/><Relationship Id="rId5" Type="http://schemas.openxmlformats.org/officeDocument/2006/relationships/hyperlink" Target="https://www.information-age.com/telecoms-industry-dns-attacks-attacked-slowest-fix-123469037/" TargetMode="Externa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s://www.forbes.com/sites/parmyolson/2015/10/14/hackers-mobile-network-backbone-ss7/#59d777f8514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goo.gl/eTxVtA"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hyperlink" Target="https://goo.gl/eTxVtA"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OtD8wVaFm6E"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goo.gl/GWNdEm"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hyperlink" Target="https://www.youtube.com/watch?v=4jRBRDbJem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goo.gl/R8Y8P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7"/>
          <p:cNvSpPr txBox="1">
            <a:spLocks noGrp="1"/>
          </p:cNvSpPr>
          <p:nvPr>
            <p:ph type="title"/>
          </p:nvPr>
        </p:nvSpPr>
        <p:spPr>
          <a:xfrm>
            <a:off x="521766" y="4266986"/>
            <a:ext cx="10097523" cy="1114237"/>
          </a:xfrm>
          <a:prstGeom prst="rect">
            <a:avLst/>
          </a:prstGeom>
          <a:noFill/>
          <a:ln>
            <a:noFill/>
          </a:ln>
        </p:spPr>
        <p:txBody>
          <a:bodyPr spcFirstLastPara="1" wrap="square" lIns="91425" tIns="0" rIns="91425" bIns="0" anchor="b" anchorCtr="0">
            <a:noAutofit/>
          </a:bodyPr>
          <a:lstStyle/>
          <a:p>
            <a:pPr marL="0" lvl="0" indent="0" algn="ctr" rtl="0">
              <a:lnSpc>
                <a:spcPct val="100000"/>
              </a:lnSpc>
              <a:spcBef>
                <a:spcPts val="0"/>
              </a:spcBef>
              <a:spcAft>
                <a:spcPts val="0"/>
              </a:spcAft>
              <a:buNone/>
            </a:pPr>
            <a:r>
              <a:rPr lang="en-US" dirty="0"/>
              <a:t>AI for Anomaly Detection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191E-2630-4507-9E23-F5AD37987A3D}"/>
              </a:ext>
            </a:extLst>
          </p:cNvPr>
          <p:cNvSpPr>
            <a:spLocks noGrp="1"/>
          </p:cNvSpPr>
          <p:nvPr>
            <p:ph type="title"/>
          </p:nvPr>
        </p:nvSpPr>
        <p:spPr/>
        <p:txBody>
          <a:bodyPr/>
          <a:lstStyle/>
          <a:p>
            <a:r>
              <a:rPr lang="en-US" dirty="0"/>
              <a:t>The Stuxnet Worm</a:t>
            </a:r>
          </a:p>
        </p:txBody>
      </p:sp>
      <p:sp>
        <p:nvSpPr>
          <p:cNvPr id="3" name="Text Placeholder 2">
            <a:extLst>
              <a:ext uri="{FF2B5EF4-FFF2-40B4-BE49-F238E27FC236}">
                <a16:creationId xmlns:a16="http://schemas.microsoft.com/office/drawing/2014/main" id="{D8591058-E320-483E-B892-C7198E9B5948}"/>
              </a:ext>
            </a:extLst>
          </p:cNvPr>
          <p:cNvSpPr>
            <a:spLocks noGrp="1"/>
          </p:cNvSpPr>
          <p:nvPr>
            <p:ph type="body" idx="1"/>
          </p:nvPr>
        </p:nvSpPr>
        <p:spPr>
          <a:xfrm>
            <a:off x="525780" y="1952115"/>
            <a:ext cx="9948672" cy="3693758"/>
          </a:xfrm>
        </p:spPr>
        <p:txBody>
          <a:bodyPr/>
          <a:lstStyle/>
          <a:p>
            <a:pPr marL="514350" indent="-28575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A</a:t>
            </a:r>
            <a:r>
              <a:rPr lang="en-US" b="0" i="0" dirty="0">
                <a:solidFill>
                  <a:srgbClr val="000000"/>
                </a:solidFill>
                <a:effectLst/>
                <a:latin typeface="Calibri" panose="020F0502020204030204" pitchFamily="34" charset="0"/>
                <a:cs typeface="Calibri" panose="020F0502020204030204" pitchFamily="34" charset="0"/>
              </a:rPr>
              <a:t> 500-kilobyte malicious computer worm that targets SCADA systems.</a:t>
            </a:r>
          </a:p>
          <a:p>
            <a:pPr marL="514350" indent="-285750">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Spread:</a:t>
            </a:r>
            <a:endParaRPr lang="en-US" b="0" i="0" dirty="0">
              <a:solidFill>
                <a:schemeClr val="tx2"/>
              </a:solidFill>
              <a:effectLst/>
              <a:latin typeface="Calibri" panose="020F0502020204030204" pitchFamily="34" charset="0"/>
              <a:cs typeface="Calibri" panose="020F0502020204030204" pitchFamily="34" charset="0"/>
            </a:endParaRPr>
          </a:p>
          <a:p>
            <a:pPr marL="971550" lvl="1" indent="-285750">
              <a:buFont typeface="Arial" panose="020B0604020202020204" pitchFamily="34" charset="0"/>
              <a:buChar char="•"/>
            </a:pPr>
            <a:r>
              <a:rPr lang="en-US" sz="1800" b="0" i="0" dirty="0">
                <a:solidFill>
                  <a:srgbClr val="202122"/>
                </a:solidFill>
                <a:effectLst/>
                <a:latin typeface="Calibri" panose="020F0502020204030204" pitchFamily="34" charset="0"/>
                <a:cs typeface="Calibri" panose="020F0502020204030204" pitchFamily="34" charset="0"/>
              </a:rPr>
              <a:t>Through infected removable drives such as </a:t>
            </a:r>
            <a:r>
              <a:rPr lang="en-US" sz="1800" b="0" i="0" u="sng" dirty="0">
                <a:solidFill>
                  <a:schemeClr val="bg2"/>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USB flash drives</a:t>
            </a:r>
            <a:r>
              <a:rPr lang="en-US" sz="1800" b="0" i="0" u="sng" dirty="0">
                <a:solidFill>
                  <a:schemeClr val="bg2"/>
                </a:solidFill>
                <a:effectLst/>
                <a:latin typeface="Calibri" panose="020F0502020204030204" pitchFamily="34" charset="0"/>
                <a:cs typeface="Calibri" panose="020F0502020204030204" pitchFamily="34" charset="0"/>
              </a:rPr>
              <a:t>.</a:t>
            </a:r>
            <a:endParaRPr lang="en-US" sz="1800" dirty="0">
              <a:solidFill>
                <a:schemeClr val="bg2"/>
              </a:solidFill>
              <a:latin typeface="Calibri" panose="020F0502020204030204" pitchFamily="34" charset="0"/>
              <a:cs typeface="Calibri" panose="020F0502020204030204" pitchFamily="34" charset="0"/>
            </a:endParaRPr>
          </a:p>
          <a:p>
            <a:pPr marL="514350" indent="-285750">
              <a:buFont typeface="Arial" panose="020B0604020202020204" pitchFamily="34" charset="0"/>
              <a:buChar char="•"/>
            </a:pPr>
            <a:r>
              <a:rPr lang="en-US" b="0" i="0" dirty="0">
                <a:solidFill>
                  <a:schemeClr val="tx2"/>
                </a:solidFill>
                <a:effectLst/>
                <a:latin typeface="Calibri" panose="020F0502020204030204" pitchFamily="34" charset="0"/>
                <a:cs typeface="Calibri" panose="020F0502020204030204" pitchFamily="34" charset="0"/>
              </a:rPr>
              <a:t>Operation:</a:t>
            </a:r>
          </a:p>
          <a:p>
            <a:pPr marL="971550" lvl="1" indent="-285750">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a:t>
            </a:r>
            <a:r>
              <a:rPr lang="en-US" sz="1800" b="0" i="0" dirty="0">
                <a:solidFill>
                  <a:srgbClr val="000000"/>
                </a:solidFill>
                <a:effectLst/>
                <a:latin typeface="Calibri" panose="020F0502020204030204" pitchFamily="34" charset="0"/>
                <a:cs typeface="Calibri" panose="020F0502020204030204" pitchFamily="34" charset="0"/>
              </a:rPr>
              <a:t>nalyzed and targeted Windows networks and computer systems.</a:t>
            </a:r>
            <a:endParaRPr lang="en-US" sz="1800" dirty="0">
              <a:solidFill>
                <a:srgbClr val="000000"/>
              </a:solidFill>
              <a:latin typeface="Calibri" panose="020F0502020204030204" pitchFamily="34" charset="0"/>
              <a:cs typeface="Calibri" panose="020F0502020204030204" pitchFamily="34" charset="0"/>
            </a:endParaRPr>
          </a:p>
          <a:p>
            <a:pPr marL="971550" lvl="1" indent="-285750">
              <a:buFont typeface="Arial" panose="020B0604020202020204" pitchFamily="34" charset="0"/>
              <a:buChar char="•"/>
            </a:pPr>
            <a:r>
              <a:rPr lang="en-US" sz="1800" b="0" i="0" dirty="0">
                <a:solidFill>
                  <a:srgbClr val="000000"/>
                </a:solidFill>
                <a:effectLst/>
                <a:latin typeface="Calibri" panose="020F0502020204030204" pitchFamily="34" charset="0"/>
                <a:cs typeface="Calibri" panose="020F0502020204030204" pitchFamily="34" charset="0"/>
              </a:rPr>
              <a:t> Compromised the Step7 software, the worm gained access to 45 S7 to the PLCs.</a:t>
            </a:r>
          </a:p>
          <a:p>
            <a:pPr marL="971550" lvl="1" indent="-285750">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Virus modified project communication configurations for the PLC’s Ethernet ports</a:t>
            </a:r>
          </a:p>
          <a:p>
            <a:pPr marL="514350" indent="-285750">
              <a:buFont typeface="Arial" panose="020B0604020202020204" pitchFamily="34" charset="0"/>
              <a:buChar char="•"/>
            </a:pPr>
            <a:r>
              <a:rPr lang="en-US" b="0" i="0" dirty="0">
                <a:solidFill>
                  <a:schemeClr val="tx2"/>
                </a:solidFill>
                <a:effectLst/>
                <a:latin typeface="Calibri" panose="020F0502020204030204" pitchFamily="34" charset="0"/>
                <a:cs typeface="Calibri" panose="020F0502020204030204" pitchFamily="34" charset="0"/>
              </a:rPr>
              <a:t>Result:</a:t>
            </a:r>
          </a:p>
          <a:p>
            <a:pPr marL="971550" lvl="1"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Infected over 100,000 computers &amp; 22 Manufacturing sites</a:t>
            </a:r>
          </a:p>
          <a:p>
            <a:pPr marL="971550" lvl="1"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Appears to have impacted </a:t>
            </a:r>
            <a:r>
              <a:rPr lang="en-US" sz="1800" b="0" i="0" dirty="0">
                <a:solidFill>
                  <a:srgbClr val="000000"/>
                </a:solidFill>
                <a:effectLst/>
                <a:latin typeface="Calibri" panose="020F0502020204030204" pitchFamily="34" charset="0"/>
                <a:cs typeface="Calibri" panose="020F0502020204030204" pitchFamily="34" charset="0"/>
              </a:rPr>
              <a:t>Natanz nuclear facility destroying 984 uranium enriching centrifuges.</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9DE617C0-9687-42F9-805D-6BF0182642A2}"/>
              </a:ext>
            </a:extLst>
          </p:cNvPr>
          <p:cNvSpPr>
            <a:spLocks noGrp="1"/>
          </p:cNvSpPr>
          <p:nvPr>
            <p:ph type="body" idx="2"/>
          </p:nvPr>
        </p:nvSpPr>
        <p:spPr/>
        <p:txBody>
          <a:bodyPr/>
          <a:lstStyle/>
          <a:p>
            <a:r>
              <a:rPr lang="en-US" dirty="0"/>
              <a:t>Case Study</a:t>
            </a:r>
          </a:p>
        </p:txBody>
      </p:sp>
    </p:spTree>
    <p:extLst>
      <p:ext uri="{BB962C8B-B14F-4D97-AF65-F5344CB8AC3E}">
        <p14:creationId xmlns:p14="http://schemas.microsoft.com/office/powerpoint/2010/main" val="175412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DATASET</a:t>
            </a:r>
            <a:endParaRPr/>
          </a:p>
        </p:txBody>
      </p:sp>
      <p:sp>
        <p:nvSpPr>
          <p:cNvPr id="264" name="Google Shape;264;p43"/>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At a glance!</a:t>
            </a:r>
            <a:endParaRPr/>
          </a:p>
        </p:txBody>
      </p:sp>
      <p:graphicFrame>
        <p:nvGraphicFramePr>
          <p:cNvPr id="265" name="Google Shape;265;p43"/>
          <p:cNvGraphicFramePr/>
          <p:nvPr>
            <p:extLst>
              <p:ext uri="{D42A27DB-BD31-4B8C-83A1-F6EECF244321}">
                <p14:modId xmlns:p14="http://schemas.microsoft.com/office/powerpoint/2010/main" val="2282461688"/>
              </p:ext>
            </p:extLst>
          </p:nvPr>
        </p:nvGraphicFramePr>
        <p:xfrm>
          <a:off x="498348" y="2035926"/>
          <a:ext cx="10200125" cy="3510360"/>
        </p:xfrm>
        <a:graphic>
          <a:graphicData uri="http://schemas.openxmlformats.org/drawingml/2006/table">
            <a:tbl>
              <a:tblPr bandRow="1">
                <a:noFill/>
                <a:tableStyleId>{0BF3637E-882C-4612-8119-BCA0FA04F984}</a:tableStyleId>
              </a:tblPr>
              <a:tblGrid>
                <a:gridCol w="2777375">
                  <a:extLst>
                    <a:ext uri="{9D8B030D-6E8A-4147-A177-3AD203B41FA5}">
                      <a16:colId xmlns:a16="http://schemas.microsoft.com/office/drawing/2014/main" val="20000"/>
                    </a:ext>
                  </a:extLst>
                </a:gridCol>
                <a:gridCol w="74227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b="0" u="none" strike="noStrike" cap="none">
                          <a:solidFill>
                            <a:schemeClr val="dk2"/>
                          </a:solidFill>
                        </a:rPr>
                        <a:t>Name</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dirty="0">
                          <a:solidFill>
                            <a:schemeClr val="dk2"/>
                          </a:solidFill>
                        </a:rPr>
                        <a:t>KDD99 Intrusion Detection Dataset</a:t>
                      </a:r>
                      <a:endParaRPr dirty="0"/>
                    </a:p>
                    <a:p>
                      <a:pPr marL="0" marR="0" lvl="0" indent="0" algn="l" rtl="0">
                        <a:spcBef>
                          <a:spcPts val="0"/>
                        </a:spcBef>
                        <a:spcAft>
                          <a:spcPts val="0"/>
                        </a:spcAft>
                        <a:buNone/>
                      </a:pPr>
                      <a:r>
                        <a:rPr lang="en-US" sz="1800" b="0" dirty="0">
                          <a:solidFill>
                            <a:schemeClr val="dk2"/>
                          </a:solidFill>
                        </a:rPr>
                        <a:t>Publicly available at </a:t>
                      </a:r>
                      <a:r>
                        <a:rPr lang="en-US" sz="1800" b="0" u="sng" dirty="0">
                          <a:solidFill>
                            <a:schemeClr val="hlink"/>
                          </a:solidFill>
                          <a:hlinkClick r:id="rId3"/>
                        </a:rPr>
                        <a:t>http://kdd.ics.uci.edu/databases/kddcup99/kddcup99.html</a:t>
                      </a:r>
                      <a:endParaRPr sz="1800" b="0" dirty="0">
                        <a:solidFill>
                          <a:schemeClr val="dk2"/>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0">
                          <a:solidFill>
                            <a:schemeClr val="dk2"/>
                          </a:solidFill>
                        </a:rPr>
                        <a:t>Size</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743 Mb</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0">
                          <a:solidFill>
                            <a:schemeClr val="dk2"/>
                          </a:solidFill>
                        </a:rPr>
                        <a:t>No. of Features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dirty="0">
                          <a:solidFill>
                            <a:schemeClr val="dk2"/>
                          </a:solidFill>
                        </a:rPr>
                        <a:t>Numeric = 22 ; Categorical = 9 </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b="0">
                          <a:solidFill>
                            <a:schemeClr val="dk2"/>
                          </a:solidFill>
                        </a:rPr>
                        <a:t>No. of Rows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18 Million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b="0">
                          <a:solidFill>
                            <a:schemeClr val="dk2"/>
                          </a:solidFill>
                        </a:rPr>
                        <a:t>No. of Classes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23 (Including the Normal category)</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b="0">
                          <a:solidFill>
                            <a:schemeClr val="dk2"/>
                          </a:solidFill>
                        </a:rPr>
                        <a:t>Variable Types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Numeric &amp; Categorical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b="0">
                          <a:solidFill>
                            <a:schemeClr val="dk2"/>
                          </a:solidFill>
                        </a:rPr>
                        <a:t>Goal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a:solidFill>
                            <a:schemeClr val="dk2"/>
                          </a:solidFill>
                        </a:rPr>
                        <a:t>Detect Anomalies by studying Network Packet logs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endParaRPr sz="1800" b="0">
                        <a:solidFill>
                          <a:schemeClr val="dk2"/>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800" b="0" dirty="0">
                        <a:solidFill>
                          <a:schemeClr val="dk2"/>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498348" y="460980"/>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DATASET</a:t>
            </a:r>
            <a:endParaRPr/>
          </a:p>
        </p:txBody>
      </p:sp>
      <p:graphicFrame>
        <p:nvGraphicFramePr>
          <p:cNvPr id="272" name="Google Shape;272;p44"/>
          <p:cNvGraphicFramePr/>
          <p:nvPr/>
        </p:nvGraphicFramePr>
        <p:xfrm>
          <a:off x="498348" y="1285119"/>
          <a:ext cx="7644825" cy="4694060"/>
        </p:xfrm>
        <a:graphic>
          <a:graphicData uri="http://schemas.openxmlformats.org/drawingml/2006/table">
            <a:tbl>
              <a:tblPr firstRow="1" bandRow="1">
                <a:noFill/>
                <a:tableStyleId>{6EF4F9B2-BD9C-4ACF-BDDB-28CE89CE1167}</a:tableStyleId>
              </a:tblPr>
              <a:tblGrid>
                <a:gridCol w="2548275">
                  <a:extLst>
                    <a:ext uri="{9D8B030D-6E8A-4147-A177-3AD203B41FA5}">
                      <a16:colId xmlns:a16="http://schemas.microsoft.com/office/drawing/2014/main" val="20000"/>
                    </a:ext>
                  </a:extLst>
                </a:gridCol>
                <a:gridCol w="2548275">
                  <a:extLst>
                    <a:ext uri="{9D8B030D-6E8A-4147-A177-3AD203B41FA5}">
                      <a16:colId xmlns:a16="http://schemas.microsoft.com/office/drawing/2014/main" val="20001"/>
                    </a:ext>
                  </a:extLst>
                </a:gridCol>
                <a:gridCol w="2548275">
                  <a:extLst>
                    <a:ext uri="{9D8B030D-6E8A-4147-A177-3AD203B41FA5}">
                      <a16:colId xmlns:a16="http://schemas.microsoft.com/office/drawing/2014/main" val="20002"/>
                    </a:ext>
                  </a:extLst>
                </a:gridCol>
              </a:tblGrid>
              <a:tr h="306875">
                <a:tc>
                  <a:txBody>
                    <a:bodyPr/>
                    <a:lstStyle/>
                    <a:p>
                      <a:pPr marL="0" marR="0" lvl="0" indent="0" algn="l" rtl="0">
                        <a:spcBef>
                          <a:spcPts val="0"/>
                        </a:spcBef>
                        <a:spcAft>
                          <a:spcPts val="0"/>
                        </a:spcAft>
                        <a:buNone/>
                      </a:pPr>
                      <a:r>
                        <a:rPr lang="en-US" sz="1600" b="0">
                          <a:solidFill>
                            <a:schemeClr val="dk2"/>
                          </a:solidFill>
                        </a:rPr>
                        <a:t>Basic Features</a:t>
                      </a:r>
                      <a:endParaRPr/>
                    </a:p>
                  </a:txBody>
                  <a:tcPr marL="91450" marR="91450" marT="45725" marB="45725">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a:solidFill>
                            <a:schemeClr val="dk2"/>
                          </a:solidFill>
                        </a:rPr>
                        <a:t>Content Features</a:t>
                      </a:r>
                      <a:endParaRPr/>
                    </a:p>
                  </a:txBody>
                  <a:tcPr marL="91450" marR="91450" marT="45725" marB="45725">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a:solidFill>
                            <a:schemeClr val="dk2"/>
                          </a:solidFill>
                        </a:rPr>
                        <a:t>Traffic Features</a:t>
                      </a:r>
                      <a:endParaRPr/>
                    </a:p>
                  </a:txBody>
                  <a:tcPr marL="91450" marR="91450" marT="45725" marB="45725">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06875">
                <a:tc>
                  <a:txBody>
                    <a:bodyPr/>
                    <a:lstStyle/>
                    <a:p>
                      <a:pPr marL="0" marR="0" lvl="0" indent="0" algn="l" rtl="0">
                        <a:spcBef>
                          <a:spcPts val="0"/>
                        </a:spcBef>
                        <a:spcAft>
                          <a:spcPts val="0"/>
                        </a:spcAft>
                        <a:buNone/>
                      </a:pPr>
                      <a:r>
                        <a:rPr lang="en-US" sz="1600">
                          <a:solidFill>
                            <a:schemeClr val="lt2"/>
                          </a:solidFill>
                        </a:rPr>
                        <a:t>duration</a:t>
                      </a:r>
                      <a:r>
                        <a:rPr lang="en-US" sz="1600">
                          <a:solidFill>
                            <a:schemeClr val="dk2"/>
                          </a:solidFill>
                        </a:rPr>
                        <a:t> </a:t>
                      </a:r>
                      <a:endParaRPr/>
                    </a:p>
                  </a:txBody>
                  <a:tcPr marL="91450" marR="91450" marT="45725" marB="45725">
                    <a:lnT w="12700" cap="flat" cmpd="sng">
                      <a:solidFill>
                        <a:schemeClr val="dk2"/>
                      </a:solidFill>
                      <a:prstDash val="solid"/>
                      <a:round/>
                      <a:headEnd type="none" w="sm" len="sm"/>
                      <a:tailEnd type="none" w="sm" len="sm"/>
                    </a:lnT>
                  </a:tcPr>
                </a:tc>
                <a:tc>
                  <a:txBody>
                    <a:bodyPr/>
                    <a:lstStyle/>
                    <a:p>
                      <a:pPr marL="0" marR="0" lvl="0" indent="0" algn="l" rtl="0">
                        <a:spcBef>
                          <a:spcPts val="0"/>
                        </a:spcBef>
                        <a:spcAft>
                          <a:spcPts val="0"/>
                        </a:spcAft>
                        <a:buNone/>
                      </a:pPr>
                      <a:r>
                        <a:rPr lang="en-US" sz="1600">
                          <a:solidFill>
                            <a:schemeClr val="lt2"/>
                          </a:solidFill>
                        </a:rPr>
                        <a:t>hot </a:t>
                      </a:r>
                      <a:endParaRPr/>
                    </a:p>
                  </a:txBody>
                  <a:tcPr marL="91450" marR="91450" marT="45725" marB="45725">
                    <a:lnT w="12700" cap="flat" cmpd="sng">
                      <a:solidFill>
                        <a:schemeClr val="dk2"/>
                      </a:solidFill>
                      <a:prstDash val="solid"/>
                      <a:round/>
                      <a:headEnd type="none" w="sm" len="sm"/>
                      <a:tailEnd type="none" w="sm" len="sm"/>
                    </a:lnT>
                  </a:tcPr>
                </a:tc>
                <a:tc>
                  <a:txBody>
                    <a:bodyPr/>
                    <a:lstStyle/>
                    <a:p>
                      <a:pPr marL="0" marR="0" lvl="0" indent="0" algn="l" rtl="0">
                        <a:spcBef>
                          <a:spcPts val="0"/>
                        </a:spcBef>
                        <a:spcAft>
                          <a:spcPts val="0"/>
                        </a:spcAft>
                        <a:buNone/>
                      </a:pPr>
                      <a:r>
                        <a:rPr lang="en-US" sz="1600">
                          <a:solidFill>
                            <a:schemeClr val="lt2"/>
                          </a:solidFill>
                        </a:rPr>
                        <a:t>count 	</a:t>
                      </a:r>
                      <a:endParaRPr/>
                    </a:p>
                  </a:txBody>
                  <a:tcPr marL="91450" marR="91450" marT="45725" marB="45725">
                    <a:lnT w="12700" cap="flat" cmpd="sng">
                      <a:solidFill>
                        <a:schemeClr val="dk2"/>
                      </a:solidFill>
                      <a:prstDash val="solid"/>
                      <a:round/>
                      <a:headEnd type="none" w="sm" len="sm"/>
                      <a:tailEnd type="none" w="sm" len="sm"/>
                    </a:lnT>
                  </a:tcPr>
                </a:tc>
                <a:extLst>
                  <a:ext uri="{0D108BD9-81ED-4DB2-BD59-A6C34878D82A}">
                    <a16:rowId xmlns:a16="http://schemas.microsoft.com/office/drawing/2014/main" val="10001"/>
                  </a:ext>
                </a:extLst>
              </a:tr>
              <a:tr h="302675">
                <a:tc>
                  <a:txBody>
                    <a:bodyPr/>
                    <a:lstStyle/>
                    <a:p>
                      <a:pPr marL="0" marR="0" lvl="0" indent="0" algn="l" rtl="0">
                        <a:spcBef>
                          <a:spcPts val="0"/>
                        </a:spcBef>
                        <a:spcAft>
                          <a:spcPts val="0"/>
                        </a:spcAft>
                        <a:buNone/>
                      </a:pPr>
                      <a:r>
                        <a:rPr lang="en-US" sz="1600">
                          <a:solidFill>
                            <a:schemeClr val="dk1"/>
                          </a:solidFill>
                        </a:rPr>
                        <a:t>protocol_type</a:t>
                      </a:r>
                      <a:endParaRPr sz="16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num_failed_logins</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serror_rate </a:t>
                      </a:r>
                      <a:endParaRPr/>
                    </a:p>
                  </a:txBody>
                  <a:tcPr marL="91450" marR="91450" marT="45725" marB="45725"/>
                </a:tc>
                <a:extLst>
                  <a:ext uri="{0D108BD9-81ED-4DB2-BD59-A6C34878D82A}">
                    <a16:rowId xmlns:a16="http://schemas.microsoft.com/office/drawing/2014/main" val="10002"/>
                  </a:ext>
                </a:extLst>
              </a:tr>
              <a:tr h="306875">
                <a:tc>
                  <a:txBody>
                    <a:bodyPr/>
                    <a:lstStyle/>
                    <a:p>
                      <a:pPr marL="0" marR="0" lvl="0" indent="0" algn="l" rtl="0">
                        <a:spcBef>
                          <a:spcPts val="0"/>
                        </a:spcBef>
                        <a:spcAft>
                          <a:spcPts val="0"/>
                        </a:spcAft>
                        <a:buNone/>
                      </a:pPr>
                      <a:r>
                        <a:rPr lang="en-US" sz="1600">
                          <a:solidFill>
                            <a:schemeClr val="dk1"/>
                          </a:solidFill>
                        </a:rPr>
                        <a:t>service</a:t>
                      </a:r>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logged_in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rerror_rate </a:t>
                      </a:r>
                      <a:endParaRPr/>
                    </a:p>
                  </a:txBody>
                  <a:tcPr marL="91450" marR="91450" marT="45725" marB="45725"/>
                </a:tc>
                <a:extLst>
                  <a:ext uri="{0D108BD9-81ED-4DB2-BD59-A6C34878D82A}">
                    <a16:rowId xmlns:a16="http://schemas.microsoft.com/office/drawing/2014/main" val="10003"/>
                  </a:ext>
                </a:extLst>
              </a:tr>
              <a:tr h="306875">
                <a:tc>
                  <a:txBody>
                    <a:bodyPr/>
                    <a:lstStyle/>
                    <a:p>
                      <a:pPr marL="0" marR="0" lvl="0" indent="0" algn="l" rtl="0">
                        <a:spcBef>
                          <a:spcPts val="0"/>
                        </a:spcBef>
                        <a:spcAft>
                          <a:spcPts val="0"/>
                        </a:spcAft>
                        <a:buNone/>
                      </a:pPr>
                      <a:r>
                        <a:rPr lang="en-US" sz="1600">
                          <a:solidFill>
                            <a:schemeClr val="lt2"/>
                          </a:solidFill>
                        </a:rPr>
                        <a:t>src_bytes</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num_compromised</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same_srv_rate 	</a:t>
                      </a:r>
                      <a:endParaRPr/>
                    </a:p>
                  </a:txBody>
                  <a:tcPr marL="91450" marR="91450" marT="45725" marB="45725"/>
                </a:tc>
                <a:extLst>
                  <a:ext uri="{0D108BD9-81ED-4DB2-BD59-A6C34878D82A}">
                    <a16:rowId xmlns:a16="http://schemas.microsoft.com/office/drawing/2014/main" val="10004"/>
                  </a:ext>
                </a:extLst>
              </a:tr>
              <a:tr h="302675">
                <a:tc>
                  <a:txBody>
                    <a:bodyPr/>
                    <a:lstStyle/>
                    <a:p>
                      <a:pPr marL="0" marR="0" lvl="0" indent="0" algn="l" rtl="0">
                        <a:spcBef>
                          <a:spcPts val="0"/>
                        </a:spcBef>
                        <a:spcAft>
                          <a:spcPts val="0"/>
                        </a:spcAft>
                        <a:buNone/>
                      </a:pPr>
                      <a:r>
                        <a:rPr lang="en-US" sz="1600">
                          <a:solidFill>
                            <a:schemeClr val="lt2"/>
                          </a:solidFill>
                        </a:rPr>
                        <a:t>dst_bytes </a:t>
                      </a:r>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root_shell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diff_srv_rate 	</a:t>
                      </a:r>
                      <a:endParaRPr/>
                    </a:p>
                  </a:txBody>
                  <a:tcPr marL="91450" marR="91450" marT="45725" marB="45725"/>
                </a:tc>
                <a:extLst>
                  <a:ext uri="{0D108BD9-81ED-4DB2-BD59-A6C34878D82A}">
                    <a16:rowId xmlns:a16="http://schemas.microsoft.com/office/drawing/2014/main" val="10005"/>
                  </a:ext>
                </a:extLst>
              </a:tr>
              <a:tr h="306875">
                <a:tc>
                  <a:txBody>
                    <a:bodyPr/>
                    <a:lstStyle/>
                    <a:p>
                      <a:pPr marL="0" marR="0" lvl="0" indent="0" algn="l" rtl="0">
                        <a:spcBef>
                          <a:spcPts val="0"/>
                        </a:spcBef>
                        <a:spcAft>
                          <a:spcPts val="0"/>
                        </a:spcAft>
                        <a:buNone/>
                      </a:pPr>
                      <a:r>
                        <a:rPr lang="en-US" sz="1600">
                          <a:solidFill>
                            <a:schemeClr val="dk1"/>
                          </a:solidFill>
                        </a:rPr>
                        <a:t>flag </a:t>
                      </a:r>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su_attempted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srv_count 	</a:t>
                      </a:r>
                      <a:endParaRPr/>
                    </a:p>
                  </a:txBody>
                  <a:tcPr marL="91450" marR="91450" marT="45725" marB="45725"/>
                </a:tc>
                <a:extLst>
                  <a:ext uri="{0D108BD9-81ED-4DB2-BD59-A6C34878D82A}">
                    <a16:rowId xmlns:a16="http://schemas.microsoft.com/office/drawing/2014/main" val="10006"/>
                  </a:ext>
                </a:extLst>
              </a:tr>
              <a:tr h="306875">
                <a:tc>
                  <a:txBody>
                    <a:bodyPr/>
                    <a:lstStyle/>
                    <a:p>
                      <a:pPr marL="0" marR="0" lvl="0" indent="0" algn="l" rtl="0">
                        <a:spcBef>
                          <a:spcPts val="0"/>
                        </a:spcBef>
                        <a:spcAft>
                          <a:spcPts val="0"/>
                        </a:spcAft>
                        <a:buNone/>
                      </a:pPr>
                      <a:r>
                        <a:rPr lang="en-US" sz="1600">
                          <a:solidFill>
                            <a:schemeClr val="dk1"/>
                          </a:solidFill>
                        </a:rPr>
                        <a:t>land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num_root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srv_serror_rate 	</a:t>
                      </a:r>
                      <a:endParaRPr/>
                    </a:p>
                  </a:txBody>
                  <a:tcPr marL="91450" marR="91450" marT="45725" marB="45725"/>
                </a:tc>
                <a:extLst>
                  <a:ext uri="{0D108BD9-81ED-4DB2-BD59-A6C34878D82A}">
                    <a16:rowId xmlns:a16="http://schemas.microsoft.com/office/drawing/2014/main" val="10007"/>
                  </a:ext>
                </a:extLst>
              </a:tr>
              <a:tr h="306875">
                <a:tc>
                  <a:txBody>
                    <a:bodyPr/>
                    <a:lstStyle/>
                    <a:p>
                      <a:pPr marL="0" marR="0" lvl="0" indent="0" algn="l" rtl="0">
                        <a:spcBef>
                          <a:spcPts val="0"/>
                        </a:spcBef>
                        <a:spcAft>
                          <a:spcPts val="0"/>
                        </a:spcAft>
                        <a:buNone/>
                      </a:pPr>
                      <a:r>
                        <a:rPr lang="en-US" sz="1600">
                          <a:solidFill>
                            <a:schemeClr val="lt2"/>
                          </a:solidFill>
                        </a:rPr>
                        <a:t>wrong_fragment</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num_file_creations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srv_rerror_rate 	</a:t>
                      </a:r>
                      <a:endParaRPr/>
                    </a:p>
                  </a:txBody>
                  <a:tcPr marL="91450" marR="91450" marT="45725" marB="45725"/>
                </a:tc>
                <a:extLst>
                  <a:ext uri="{0D108BD9-81ED-4DB2-BD59-A6C34878D82A}">
                    <a16:rowId xmlns:a16="http://schemas.microsoft.com/office/drawing/2014/main" val="10008"/>
                  </a:ext>
                </a:extLst>
              </a:tr>
              <a:tr h="306875">
                <a:tc>
                  <a:txBody>
                    <a:bodyPr/>
                    <a:lstStyle/>
                    <a:p>
                      <a:pPr marL="0" marR="0" lvl="0" indent="0" algn="l" rtl="0">
                        <a:spcBef>
                          <a:spcPts val="0"/>
                        </a:spcBef>
                        <a:spcAft>
                          <a:spcPts val="0"/>
                        </a:spcAft>
                        <a:buNone/>
                      </a:pPr>
                      <a:r>
                        <a:rPr lang="en-US" sz="1600">
                          <a:solidFill>
                            <a:schemeClr val="lt2"/>
                          </a:solidFill>
                        </a:rPr>
                        <a:t>urgent</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num_shells </a:t>
                      </a:r>
                      <a:endParaRPr/>
                    </a:p>
                  </a:txBody>
                  <a:tcPr marL="91450" marR="91450" marT="45725" marB="45725"/>
                </a:tc>
                <a:tc>
                  <a:txBody>
                    <a:bodyPr/>
                    <a:lstStyle/>
                    <a:p>
                      <a:pPr marL="0" marR="0" lvl="0" indent="0" algn="l" rtl="0">
                        <a:lnSpc>
                          <a:spcPct val="100000"/>
                        </a:lnSpc>
                        <a:spcBef>
                          <a:spcPts val="0"/>
                        </a:spcBef>
                        <a:spcAft>
                          <a:spcPts val="0"/>
                        </a:spcAft>
                        <a:buClr>
                          <a:schemeClr val="lt2"/>
                        </a:buClr>
                        <a:buSzPts val="1600"/>
                        <a:buFont typeface="Trebuchet MS"/>
                        <a:buNone/>
                      </a:pPr>
                      <a:r>
                        <a:rPr lang="en-US" sz="1600">
                          <a:solidFill>
                            <a:schemeClr val="lt2"/>
                          </a:solidFill>
                        </a:rPr>
                        <a:t>srv_diff_host_rate </a:t>
                      </a:r>
                      <a:endParaRPr/>
                    </a:p>
                  </a:txBody>
                  <a:tcPr marL="91450" marR="91450" marT="45725" marB="45725"/>
                </a:tc>
                <a:extLst>
                  <a:ext uri="{0D108BD9-81ED-4DB2-BD59-A6C34878D82A}">
                    <a16:rowId xmlns:a16="http://schemas.microsoft.com/office/drawing/2014/main" val="10009"/>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num_access_files	</a:t>
                      </a:r>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0"/>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num_outbound_cm</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1"/>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is_hot_login </a:t>
                      </a:r>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2"/>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Trebuchet MS"/>
                        <a:buNone/>
                      </a:pPr>
                      <a:r>
                        <a:rPr lang="en-US" sz="1600">
                          <a:solidFill>
                            <a:schemeClr val="dk1"/>
                          </a:solidFill>
                        </a:rPr>
                        <a:t>is_guest_login </a:t>
                      </a:r>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3"/>
                  </a:ext>
                </a:extLst>
              </a:tr>
            </a:tbl>
          </a:graphicData>
        </a:graphic>
      </p:graphicFrame>
      <p:sp>
        <p:nvSpPr>
          <p:cNvPr id="273" name="Google Shape;273;p44"/>
          <p:cNvSpPr/>
          <p:nvPr/>
        </p:nvSpPr>
        <p:spPr>
          <a:xfrm>
            <a:off x="8718698" y="2137144"/>
            <a:ext cx="159488" cy="17012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44"/>
          <p:cNvSpPr txBox="1"/>
          <p:nvPr/>
        </p:nvSpPr>
        <p:spPr>
          <a:xfrm>
            <a:off x="8952614" y="2051389"/>
            <a:ext cx="1521838" cy="341632"/>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None/>
            </a:pPr>
            <a:r>
              <a:rPr lang="en-US" sz="1800" dirty="0">
                <a:solidFill>
                  <a:schemeClr val="dk2"/>
                </a:solidFill>
                <a:latin typeface="Arial"/>
                <a:ea typeface="Arial"/>
                <a:cs typeface="Arial"/>
                <a:sym typeface="Arial"/>
              </a:rPr>
              <a:t>Numerical</a:t>
            </a:r>
            <a:endParaRPr dirty="0"/>
          </a:p>
        </p:txBody>
      </p:sp>
      <p:sp>
        <p:nvSpPr>
          <p:cNvPr id="275" name="Google Shape;275;p44"/>
          <p:cNvSpPr/>
          <p:nvPr/>
        </p:nvSpPr>
        <p:spPr>
          <a:xfrm>
            <a:off x="8718698" y="2640418"/>
            <a:ext cx="159488" cy="17012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44"/>
          <p:cNvSpPr txBox="1"/>
          <p:nvPr/>
        </p:nvSpPr>
        <p:spPr>
          <a:xfrm>
            <a:off x="8798442" y="2554662"/>
            <a:ext cx="1521838" cy="3416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800" dirty="0">
                <a:solidFill>
                  <a:schemeClr val="dk2"/>
                </a:solidFill>
                <a:latin typeface="Arial"/>
                <a:ea typeface="Arial"/>
                <a:cs typeface="Arial"/>
                <a:sym typeface="Arial"/>
              </a:rPr>
              <a:t>Categorical</a:t>
            </a:r>
            <a:endParaRPr dirty="0"/>
          </a:p>
        </p:txBody>
      </p:sp>
      <p:sp>
        <p:nvSpPr>
          <p:cNvPr id="277" name="Google Shape;277;p44"/>
          <p:cNvSpPr/>
          <p:nvPr/>
        </p:nvSpPr>
        <p:spPr>
          <a:xfrm>
            <a:off x="5486400" y="5394264"/>
            <a:ext cx="503983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2"/>
                </a:solidFill>
                <a:latin typeface="Arial"/>
                <a:ea typeface="Arial"/>
                <a:cs typeface="Arial"/>
                <a:sym typeface="Arial"/>
              </a:rPr>
              <a:t>Detailed Description @</a:t>
            </a:r>
            <a:endParaRPr/>
          </a:p>
          <a:p>
            <a:pPr marL="0" marR="0" lvl="0" indent="0" algn="l" rtl="0">
              <a:spcBef>
                <a:spcPts val="0"/>
              </a:spcBef>
              <a:spcAft>
                <a:spcPts val="0"/>
              </a:spcAft>
              <a:buNone/>
            </a:pPr>
            <a:r>
              <a:rPr lang="en-US" sz="1600" u="sng">
                <a:solidFill>
                  <a:schemeClr val="hlink"/>
                </a:solidFill>
                <a:latin typeface="Arial"/>
                <a:ea typeface="Arial"/>
                <a:cs typeface="Arial"/>
                <a:sym typeface="Arial"/>
                <a:hlinkClick r:id="rId3"/>
              </a:rPr>
              <a:t>https://kdd.ics.uci.edu/databases/kddcup99/task.html</a:t>
            </a:r>
            <a:endParaRPr sz="1600">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EB09-0E9F-4635-9BA3-0D4451B0D60E}"/>
              </a:ext>
            </a:extLst>
          </p:cNvPr>
          <p:cNvSpPr>
            <a:spLocks noGrp="1"/>
          </p:cNvSpPr>
          <p:nvPr>
            <p:ph type="title"/>
          </p:nvPr>
        </p:nvSpPr>
        <p:spPr/>
        <p:txBody>
          <a:bodyPr/>
          <a:lstStyle/>
          <a:p>
            <a:r>
              <a:rPr lang="en-US" dirty="0"/>
              <a:t>DATASET</a:t>
            </a:r>
          </a:p>
        </p:txBody>
      </p:sp>
      <p:sp>
        <p:nvSpPr>
          <p:cNvPr id="4" name="Text Placeholder 3">
            <a:extLst>
              <a:ext uri="{FF2B5EF4-FFF2-40B4-BE49-F238E27FC236}">
                <a16:creationId xmlns:a16="http://schemas.microsoft.com/office/drawing/2014/main" id="{EF55E260-B045-4F2B-BFE4-C15F26EBD0AC}"/>
              </a:ext>
            </a:extLst>
          </p:cNvPr>
          <p:cNvSpPr>
            <a:spLocks noGrp="1"/>
          </p:cNvSpPr>
          <p:nvPr>
            <p:ph type="body" idx="2"/>
          </p:nvPr>
        </p:nvSpPr>
        <p:spPr/>
        <p:txBody>
          <a:bodyPr/>
          <a:lstStyle/>
          <a:p>
            <a:r>
              <a:rPr lang="en-US" dirty="0"/>
              <a:t>Visualization by class</a:t>
            </a:r>
          </a:p>
        </p:txBody>
      </p:sp>
      <p:pic>
        <p:nvPicPr>
          <p:cNvPr id="5" name="Picture 4">
            <a:extLst>
              <a:ext uri="{FF2B5EF4-FFF2-40B4-BE49-F238E27FC236}">
                <a16:creationId xmlns:a16="http://schemas.microsoft.com/office/drawing/2014/main" id="{2102569A-534A-4730-A123-9CEDB9C4FB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3417" y="1914245"/>
            <a:ext cx="8978858" cy="3784090"/>
          </a:xfrm>
          <a:prstGeom prst="rect">
            <a:avLst/>
          </a:prstGeom>
        </p:spPr>
      </p:pic>
    </p:spTree>
    <p:extLst>
      <p:ext uri="{BB962C8B-B14F-4D97-AF65-F5344CB8AC3E}">
        <p14:creationId xmlns:p14="http://schemas.microsoft.com/office/powerpoint/2010/main" val="364664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6E07-698E-4EAD-A6E5-EA1FE796756F}"/>
              </a:ext>
            </a:extLst>
          </p:cNvPr>
          <p:cNvSpPr>
            <a:spLocks noGrp="1"/>
          </p:cNvSpPr>
          <p:nvPr>
            <p:ph type="title"/>
          </p:nvPr>
        </p:nvSpPr>
        <p:spPr/>
        <p:txBody>
          <a:bodyPr/>
          <a:lstStyle/>
          <a:p>
            <a:r>
              <a:rPr lang="en-US" dirty="0"/>
              <a:t>Handling Time Series Data</a:t>
            </a:r>
          </a:p>
        </p:txBody>
      </p:sp>
      <p:sp>
        <p:nvSpPr>
          <p:cNvPr id="4" name="Text Placeholder 3">
            <a:extLst>
              <a:ext uri="{FF2B5EF4-FFF2-40B4-BE49-F238E27FC236}">
                <a16:creationId xmlns:a16="http://schemas.microsoft.com/office/drawing/2014/main" id="{251D0E9B-DA08-4571-9C33-368EFFAB485F}"/>
              </a:ext>
            </a:extLst>
          </p:cNvPr>
          <p:cNvSpPr>
            <a:spLocks noGrp="1"/>
          </p:cNvSpPr>
          <p:nvPr>
            <p:ph type="body" idx="2"/>
          </p:nvPr>
        </p:nvSpPr>
        <p:spPr/>
        <p:txBody>
          <a:bodyPr/>
          <a:lstStyle/>
          <a:p>
            <a:r>
              <a:rPr lang="en-US" dirty="0"/>
              <a:t>For Classification</a:t>
            </a:r>
          </a:p>
        </p:txBody>
      </p:sp>
      <p:graphicFrame>
        <p:nvGraphicFramePr>
          <p:cNvPr id="5" name="Table 5">
            <a:extLst>
              <a:ext uri="{FF2B5EF4-FFF2-40B4-BE49-F238E27FC236}">
                <a16:creationId xmlns:a16="http://schemas.microsoft.com/office/drawing/2014/main" id="{AEB69F2D-7608-4085-8EDA-942F11E1829F}"/>
              </a:ext>
            </a:extLst>
          </p:cNvPr>
          <p:cNvGraphicFramePr>
            <a:graphicFrameLocks noGrp="1"/>
          </p:cNvGraphicFramePr>
          <p:nvPr/>
        </p:nvGraphicFramePr>
        <p:xfrm>
          <a:off x="378070" y="2607297"/>
          <a:ext cx="4444512" cy="1854200"/>
        </p:xfrm>
        <a:graphic>
          <a:graphicData uri="http://schemas.openxmlformats.org/drawingml/2006/table">
            <a:tbl>
              <a:tblPr firstRow="1" bandRow="1">
                <a:tableStyleId>{5940675A-B579-460E-94D1-54222C63F5DA}</a:tableStyleId>
              </a:tblPr>
              <a:tblGrid>
                <a:gridCol w="1111128">
                  <a:extLst>
                    <a:ext uri="{9D8B030D-6E8A-4147-A177-3AD203B41FA5}">
                      <a16:colId xmlns:a16="http://schemas.microsoft.com/office/drawing/2014/main" val="3444164308"/>
                    </a:ext>
                  </a:extLst>
                </a:gridCol>
                <a:gridCol w="1111128">
                  <a:extLst>
                    <a:ext uri="{9D8B030D-6E8A-4147-A177-3AD203B41FA5}">
                      <a16:colId xmlns:a16="http://schemas.microsoft.com/office/drawing/2014/main" val="3584855162"/>
                    </a:ext>
                  </a:extLst>
                </a:gridCol>
                <a:gridCol w="1111128">
                  <a:extLst>
                    <a:ext uri="{9D8B030D-6E8A-4147-A177-3AD203B41FA5}">
                      <a16:colId xmlns:a16="http://schemas.microsoft.com/office/drawing/2014/main" val="90329630"/>
                    </a:ext>
                  </a:extLst>
                </a:gridCol>
                <a:gridCol w="1111128">
                  <a:extLst>
                    <a:ext uri="{9D8B030D-6E8A-4147-A177-3AD203B41FA5}">
                      <a16:colId xmlns:a16="http://schemas.microsoft.com/office/drawing/2014/main" val="3777986542"/>
                    </a:ext>
                  </a:extLst>
                </a:gridCol>
              </a:tblGrid>
              <a:tr h="370840">
                <a:tc>
                  <a:txBody>
                    <a:bodyPr/>
                    <a:lstStyle/>
                    <a:p>
                      <a:r>
                        <a:rPr lang="en-US" dirty="0">
                          <a:solidFill>
                            <a:schemeClr val="tx2"/>
                          </a:solidFill>
                        </a:rPr>
                        <a:t>Time</a:t>
                      </a:r>
                    </a:p>
                  </a:txBody>
                  <a:tcPr/>
                </a:tc>
                <a:tc>
                  <a:txBody>
                    <a:bodyPr/>
                    <a:lstStyle/>
                    <a:p>
                      <a:r>
                        <a:rPr lang="en-US" dirty="0">
                          <a:solidFill>
                            <a:schemeClr val="tx2"/>
                          </a:solidFill>
                        </a:rPr>
                        <a:t>Feature 1 </a:t>
                      </a:r>
                    </a:p>
                  </a:txBody>
                  <a:tcPr/>
                </a:tc>
                <a:tc>
                  <a:txBody>
                    <a:bodyPr/>
                    <a:lstStyle/>
                    <a:p>
                      <a:r>
                        <a:rPr lang="en-US" dirty="0">
                          <a:solidFill>
                            <a:schemeClr val="tx2"/>
                          </a:solidFill>
                        </a:rPr>
                        <a:t>Feature 2</a:t>
                      </a:r>
                    </a:p>
                  </a:txBody>
                  <a:tcPr/>
                </a:tc>
                <a:tc>
                  <a:txBody>
                    <a:bodyPr/>
                    <a:lstStyle/>
                    <a:p>
                      <a:r>
                        <a:rPr lang="en-US" dirty="0">
                          <a:solidFill>
                            <a:schemeClr val="tx2"/>
                          </a:solidFill>
                        </a:rPr>
                        <a:t>Feature 3</a:t>
                      </a:r>
                    </a:p>
                  </a:txBody>
                  <a:tcPr/>
                </a:tc>
                <a:extLst>
                  <a:ext uri="{0D108BD9-81ED-4DB2-BD59-A6C34878D82A}">
                    <a16:rowId xmlns:a16="http://schemas.microsoft.com/office/drawing/2014/main" val="1887943434"/>
                  </a:ext>
                </a:extLst>
              </a:tr>
              <a:tr h="370840">
                <a:tc>
                  <a:txBody>
                    <a:bodyPr/>
                    <a:lstStyle/>
                    <a:p>
                      <a:r>
                        <a:rPr lang="en-US" dirty="0">
                          <a:solidFill>
                            <a:schemeClr val="tx2"/>
                          </a:solidFill>
                        </a:rPr>
                        <a:t>00:00:00</a:t>
                      </a:r>
                    </a:p>
                  </a:txBody>
                  <a:tcPr/>
                </a:tc>
                <a:tc>
                  <a:txBody>
                    <a:bodyPr/>
                    <a:lstStyle/>
                    <a:p>
                      <a:r>
                        <a:rPr lang="en-US" i="1" dirty="0">
                          <a:solidFill>
                            <a:schemeClr val="tx2"/>
                          </a:solidFill>
                        </a:rPr>
                        <a:t>Val_1</a:t>
                      </a:r>
                    </a:p>
                  </a:txBody>
                  <a:tcPr/>
                </a:tc>
                <a:tc>
                  <a:txBody>
                    <a:bodyPr/>
                    <a:lstStyle/>
                    <a:p>
                      <a:r>
                        <a:rPr lang="en-US" i="1" dirty="0">
                          <a:solidFill>
                            <a:schemeClr val="tx2"/>
                          </a:solidFill>
                        </a:rPr>
                        <a:t>Val_2</a:t>
                      </a:r>
                    </a:p>
                  </a:txBody>
                  <a:tcPr/>
                </a:tc>
                <a:tc>
                  <a:txBody>
                    <a:bodyPr/>
                    <a:lstStyle/>
                    <a:p>
                      <a:r>
                        <a:rPr lang="en-US" i="1" dirty="0">
                          <a:solidFill>
                            <a:schemeClr val="tx2"/>
                          </a:solidFill>
                        </a:rPr>
                        <a:t>Val_3</a:t>
                      </a:r>
                    </a:p>
                  </a:txBody>
                  <a:tcPr/>
                </a:tc>
                <a:extLst>
                  <a:ext uri="{0D108BD9-81ED-4DB2-BD59-A6C34878D82A}">
                    <a16:rowId xmlns:a16="http://schemas.microsoft.com/office/drawing/2014/main" val="3199902469"/>
                  </a:ext>
                </a:extLst>
              </a:tr>
              <a:tr h="370840">
                <a:tc>
                  <a:txBody>
                    <a:bodyPr/>
                    <a:lstStyle/>
                    <a:p>
                      <a:r>
                        <a:rPr lang="en-US" dirty="0">
                          <a:solidFill>
                            <a:schemeClr val="tx2"/>
                          </a:solidFill>
                        </a:rPr>
                        <a:t>00:00:01</a:t>
                      </a:r>
                    </a:p>
                  </a:txBody>
                  <a:tcPr/>
                </a:tc>
                <a:tc>
                  <a:txBody>
                    <a:bodyPr/>
                    <a:lstStyle/>
                    <a:p>
                      <a:r>
                        <a:rPr lang="en-US" i="1" dirty="0">
                          <a:solidFill>
                            <a:schemeClr val="tx2"/>
                          </a:solidFill>
                        </a:rPr>
                        <a:t>Val_4</a:t>
                      </a:r>
                    </a:p>
                  </a:txBody>
                  <a:tcPr/>
                </a:tc>
                <a:tc>
                  <a:txBody>
                    <a:bodyPr/>
                    <a:lstStyle/>
                    <a:p>
                      <a:r>
                        <a:rPr lang="en-US" i="1" dirty="0">
                          <a:solidFill>
                            <a:schemeClr val="tx2"/>
                          </a:solidFill>
                        </a:rPr>
                        <a:t>Val_5</a:t>
                      </a:r>
                    </a:p>
                  </a:txBody>
                  <a:tcPr/>
                </a:tc>
                <a:tc>
                  <a:txBody>
                    <a:bodyPr/>
                    <a:lstStyle/>
                    <a:p>
                      <a:r>
                        <a:rPr lang="en-US" i="1" dirty="0">
                          <a:solidFill>
                            <a:schemeClr val="tx2"/>
                          </a:solidFill>
                        </a:rPr>
                        <a:t>Val_6</a:t>
                      </a:r>
                    </a:p>
                  </a:txBody>
                  <a:tcPr/>
                </a:tc>
                <a:extLst>
                  <a:ext uri="{0D108BD9-81ED-4DB2-BD59-A6C34878D82A}">
                    <a16:rowId xmlns:a16="http://schemas.microsoft.com/office/drawing/2014/main" val="1973404380"/>
                  </a:ext>
                </a:extLst>
              </a:tr>
              <a:tr h="370840">
                <a:tc>
                  <a:txBody>
                    <a:bodyPr/>
                    <a:lstStyle/>
                    <a:p>
                      <a:r>
                        <a:rPr lang="en-US" dirty="0">
                          <a:solidFill>
                            <a:schemeClr val="tx2"/>
                          </a:solidFill>
                        </a:rPr>
                        <a:t>00:00:02</a:t>
                      </a:r>
                    </a:p>
                  </a:txBody>
                  <a:tcPr/>
                </a:tc>
                <a:tc>
                  <a:txBody>
                    <a:bodyPr/>
                    <a:lstStyle/>
                    <a:p>
                      <a:r>
                        <a:rPr lang="en-US" i="1" dirty="0">
                          <a:solidFill>
                            <a:schemeClr val="tx2"/>
                          </a:solidFill>
                        </a:rPr>
                        <a:t>Val_7</a:t>
                      </a:r>
                    </a:p>
                  </a:txBody>
                  <a:tcPr/>
                </a:tc>
                <a:tc>
                  <a:txBody>
                    <a:bodyPr/>
                    <a:lstStyle/>
                    <a:p>
                      <a:r>
                        <a:rPr lang="en-US" i="1" dirty="0">
                          <a:solidFill>
                            <a:schemeClr val="tx2"/>
                          </a:solidFill>
                        </a:rPr>
                        <a:t>Val_8</a:t>
                      </a:r>
                    </a:p>
                  </a:txBody>
                  <a:tcPr/>
                </a:tc>
                <a:tc>
                  <a:txBody>
                    <a:bodyPr/>
                    <a:lstStyle/>
                    <a:p>
                      <a:r>
                        <a:rPr lang="en-US" i="1" dirty="0">
                          <a:solidFill>
                            <a:schemeClr val="tx2"/>
                          </a:solidFill>
                        </a:rPr>
                        <a:t>Val_9</a:t>
                      </a:r>
                    </a:p>
                  </a:txBody>
                  <a:tcPr/>
                </a:tc>
                <a:extLst>
                  <a:ext uri="{0D108BD9-81ED-4DB2-BD59-A6C34878D82A}">
                    <a16:rowId xmlns:a16="http://schemas.microsoft.com/office/drawing/2014/main" val="2445840605"/>
                  </a:ext>
                </a:extLst>
              </a:tr>
              <a:tr h="370840">
                <a:tc>
                  <a:txBody>
                    <a:bodyPr/>
                    <a:lstStyle/>
                    <a:p>
                      <a:r>
                        <a:rPr lang="en-US" dirty="0">
                          <a:solidFill>
                            <a:schemeClr val="tx2"/>
                          </a:solidFill>
                        </a:rPr>
                        <a:t>00:00:03</a:t>
                      </a:r>
                    </a:p>
                  </a:txBody>
                  <a:tcPr/>
                </a:tc>
                <a:tc>
                  <a:txBody>
                    <a:bodyPr/>
                    <a:lstStyle/>
                    <a:p>
                      <a:r>
                        <a:rPr lang="en-US" i="1" dirty="0">
                          <a:solidFill>
                            <a:schemeClr val="tx2"/>
                          </a:solidFill>
                        </a:rPr>
                        <a:t>Val_10</a:t>
                      </a:r>
                    </a:p>
                  </a:txBody>
                  <a:tcPr/>
                </a:tc>
                <a:tc>
                  <a:txBody>
                    <a:bodyPr/>
                    <a:lstStyle/>
                    <a:p>
                      <a:r>
                        <a:rPr lang="en-US" i="1" dirty="0">
                          <a:solidFill>
                            <a:schemeClr val="tx2"/>
                          </a:solidFill>
                        </a:rPr>
                        <a:t>Val_11</a:t>
                      </a:r>
                    </a:p>
                  </a:txBody>
                  <a:tcPr/>
                </a:tc>
                <a:tc>
                  <a:txBody>
                    <a:bodyPr/>
                    <a:lstStyle/>
                    <a:p>
                      <a:r>
                        <a:rPr lang="en-US" i="1" dirty="0">
                          <a:solidFill>
                            <a:schemeClr val="tx2"/>
                          </a:solidFill>
                        </a:rPr>
                        <a:t>Val_12</a:t>
                      </a:r>
                    </a:p>
                  </a:txBody>
                  <a:tcPr/>
                </a:tc>
                <a:extLst>
                  <a:ext uri="{0D108BD9-81ED-4DB2-BD59-A6C34878D82A}">
                    <a16:rowId xmlns:a16="http://schemas.microsoft.com/office/drawing/2014/main" val="2390528157"/>
                  </a:ext>
                </a:extLst>
              </a:tr>
            </a:tbl>
          </a:graphicData>
        </a:graphic>
      </p:graphicFrame>
      <p:cxnSp>
        <p:nvCxnSpPr>
          <p:cNvPr id="7" name="Straight Arrow Connector 6">
            <a:extLst>
              <a:ext uri="{FF2B5EF4-FFF2-40B4-BE49-F238E27FC236}">
                <a16:creationId xmlns:a16="http://schemas.microsoft.com/office/drawing/2014/main" id="{6D1523D2-265F-488E-9AA3-9DEDFA5987CD}"/>
              </a:ext>
            </a:extLst>
          </p:cNvPr>
          <p:cNvCxnSpPr>
            <a:cxnSpLocks/>
            <a:stCxn id="5" idx="3"/>
            <a:endCxn id="9" idx="1"/>
          </p:cNvCxnSpPr>
          <p:nvPr/>
        </p:nvCxnSpPr>
        <p:spPr>
          <a:xfrm flipV="1">
            <a:off x="4822582" y="2575119"/>
            <a:ext cx="597876" cy="9592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5">
            <a:extLst>
              <a:ext uri="{FF2B5EF4-FFF2-40B4-BE49-F238E27FC236}">
                <a16:creationId xmlns:a16="http://schemas.microsoft.com/office/drawing/2014/main" id="{64262671-7FB9-43E3-8408-9DE9B1D5633B}"/>
              </a:ext>
            </a:extLst>
          </p:cNvPr>
          <p:cNvGraphicFramePr>
            <a:graphicFrameLocks noGrp="1"/>
          </p:cNvGraphicFramePr>
          <p:nvPr/>
        </p:nvGraphicFramePr>
        <p:xfrm>
          <a:off x="5420458" y="2009139"/>
          <a:ext cx="5411668" cy="1131960"/>
        </p:xfrm>
        <a:graphic>
          <a:graphicData uri="http://schemas.openxmlformats.org/drawingml/2006/table">
            <a:tbl>
              <a:tblPr firstRow="1" bandRow="1">
                <a:tableStyleId>{5940675A-B579-460E-94D1-54222C63F5DA}</a:tableStyleId>
              </a:tblPr>
              <a:tblGrid>
                <a:gridCol w="1352917">
                  <a:extLst>
                    <a:ext uri="{9D8B030D-6E8A-4147-A177-3AD203B41FA5}">
                      <a16:colId xmlns:a16="http://schemas.microsoft.com/office/drawing/2014/main" val="3444164308"/>
                    </a:ext>
                  </a:extLst>
                </a:gridCol>
                <a:gridCol w="1352917">
                  <a:extLst>
                    <a:ext uri="{9D8B030D-6E8A-4147-A177-3AD203B41FA5}">
                      <a16:colId xmlns:a16="http://schemas.microsoft.com/office/drawing/2014/main" val="3584855162"/>
                    </a:ext>
                  </a:extLst>
                </a:gridCol>
                <a:gridCol w="1352917">
                  <a:extLst>
                    <a:ext uri="{9D8B030D-6E8A-4147-A177-3AD203B41FA5}">
                      <a16:colId xmlns:a16="http://schemas.microsoft.com/office/drawing/2014/main" val="90329630"/>
                    </a:ext>
                  </a:extLst>
                </a:gridCol>
                <a:gridCol w="1352917">
                  <a:extLst>
                    <a:ext uri="{9D8B030D-6E8A-4147-A177-3AD203B41FA5}">
                      <a16:colId xmlns:a16="http://schemas.microsoft.com/office/drawing/2014/main" val="3777986542"/>
                    </a:ext>
                  </a:extLst>
                </a:gridCol>
              </a:tblGrid>
              <a:tr h="342876">
                <a:tc>
                  <a:txBody>
                    <a:bodyPr/>
                    <a:lstStyle/>
                    <a:p>
                      <a:r>
                        <a:rPr lang="en-US" dirty="0">
                          <a:solidFill>
                            <a:schemeClr val="tx2"/>
                          </a:solidFill>
                        </a:rPr>
                        <a:t>Duration</a:t>
                      </a:r>
                    </a:p>
                  </a:txBody>
                  <a:tcPr/>
                </a:tc>
                <a:tc>
                  <a:txBody>
                    <a:bodyPr/>
                    <a:lstStyle/>
                    <a:p>
                      <a:r>
                        <a:rPr lang="en-US" dirty="0">
                          <a:solidFill>
                            <a:schemeClr val="tx2"/>
                          </a:solidFill>
                        </a:rPr>
                        <a:t>Feature 1 </a:t>
                      </a:r>
                    </a:p>
                  </a:txBody>
                  <a:tcPr/>
                </a:tc>
                <a:tc>
                  <a:txBody>
                    <a:bodyPr/>
                    <a:lstStyle/>
                    <a:p>
                      <a:r>
                        <a:rPr lang="en-US" dirty="0">
                          <a:solidFill>
                            <a:schemeClr val="tx2"/>
                          </a:solidFill>
                        </a:rPr>
                        <a:t>Feature 2</a:t>
                      </a:r>
                    </a:p>
                  </a:txBody>
                  <a:tcPr/>
                </a:tc>
                <a:tc>
                  <a:txBody>
                    <a:bodyPr/>
                    <a:lstStyle/>
                    <a:p>
                      <a:r>
                        <a:rPr lang="en-US" dirty="0">
                          <a:solidFill>
                            <a:schemeClr val="tx2"/>
                          </a:solidFill>
                        </a:rPr>
                        <a:t>Feature 3</a:t>
                      </a:r>
                    </a:p>
                  </a:txBody>
                  <a:tcPr/>
                </a:tc>
                <a:extLst>
                  <a:ext uri="{0D108BD9-81ED-4DB2-BD59-A6C34878D82A}">
                    <a16:rowId xmlns:a16="http://schemas.microsoft.com/office/drawing/2014/main" val="1887943434"/>
                  </a:ext>
                </a:extLst>
              </a:tr>
              <a:tr h="394542">
                <a:tc>
                  <a:txBody>
                    <a:bodyPr/>
                    <a:lstStyle/>
                    <a:p>
                      <a:r>
                        <a:rPr lang="en-US" dirty="0">
                          <a:solidFill>
                            <a:schemeClr val="tx2"/>
                          </a:solidFill>
                        </a:rPr>
                        <a:t>1</a:t>
                      </a:r>
                    </a:p>
                  </a:txBody>
                  <a:tcPr/>
                </a:tc>
                <a:tc>
                  <a:txBody>
                    <a:bodyPr/>
                    <a:lstStyle/>
                    <a:p>
                      <a:r>
                        <a:rPr lang="en-US" sz="1100" i="1" dirty="0">
                          <a:solidFill>
                            <a:schemeClr val="tx2"/>
                          </a:solidFill>
                        </a:rPr>
                        <a:t>Avg(Val_1,Val_4)</a:t>
                      </a:r>
                    </a:p>
                  </a:txBody>
                  <a:tcPr/>
                </a:tc>
                <a:tc>
                  <a:txBody>
                    <a:bodyPr/>
                    <a:lstStyle/>
                    <a:p>
                      <a:r>
                        <a:rPr lang="en-US" sz="1100" i="1" dirty="0">
                          <a:solidFill>
                            <a:schemeClr val="tx2"/>
                          </a:solidFill>
                        </a:rPr>
                        <a:t>Avg(Val_2,Val_5)</a:t>
                      </a:r>
                    </a:p>
                  </a:txBody>
                  <a:tcPr/>
                </a:tc>
                <a:tc>
                  <a:txBody>
                    <a:bodyPr/>
                    <a:lstStyle/>
                    <a:p>
                      <a:r>
                        <a:rPr lang="en-US" sz="1100" i="1" dirty="0">
                          <a:solidFill>
                            <a:schemeClr val="tx2"/>
                          </a:solidFill>
                        </a:rPr>
                        <a:t>Avg(Val_3,Val_6)</a:t>
                      </a:r>
                    </a:p>
                  </a:txBody>
                  <a:tcPr/>
                </a:tc>
                <a:extLst>
                  <a:ext uri="{0D108BD9-81ED-4DB2-BD59-A6C34878D82A}">
                    <a16:rowId xmlns:a16="http://schemas.microsoft.com/office/drawing/2014/main" val="3199902469"/>
                  </a:ext>
                </a:extLst>
              </a:tr>
              <a:tr h="394542">
                <a:tc>
                  <a:txBody>
                    <a:bodyPr/>
                    <a:lstStyle/>
                    <a:p>
                      <a:r>
                        <a:rPr lang="en-US" dirty="0">
                          <a:solidFill>
                            <a:schemeClr val="tx2"/>
                          </a:solidFill>
                        </a:rPr>
                        <a:t>1</a:t>
                      </a:r>
                    </a:p>
                  </a:txBody>
                  <a:tcPr/>
                </a:tc>
                <a:tc>
                  <a:txBody>
                    <a:bodyPr/>
                    <a:lstStyle/>
                    <a:p>
                      <a:r>
                        <a:rPr lang="en-US" sz="1100" i="1" dirty="0">
                          <a:solidFill>
                            <a:schemeClr val="tx2"/>
                          </a:solidFill>
                        </a:rPr>
                        <a:t>Avg(Val_7,Val_10)</a:t>
                      </a:r>
                    </a:p>
                  </a:txBody>
                  <a:tcPr/>
                </a:tc>
                <a:tc>
                  <a:txBody>
                    <a:bodyPr/>
                    <a:lstStyle/>
                    <a:p>
                      <a:r>
                        <a:rPr lang="en-US" sz="1100" i="1" dirty="0">
                          <a:solidFill>
                            <a:schemeClr val="tx2"/>
                          </a:solidFill>
                        </a:rPr>
                        <a:t>Avg(Val_8,Val_11)</a:t>
                      </a:r>
                    </a:p>
                  </a:txBody>
                  <a:tcPr/>
                </a:tc>
                <a:tc>
                  <a:txBody>
                    <a:bodyPr/>
                    <a:lstStyle/>
                    <a:p>
                      <a:r>
                        <a:rPr lang="en-US" sz="1100" i="1" dirty="0">
                          <a:solidFill>
                            <a:schemeClr val="tx2"/>
                          </a:solidFill>
                        </a:rPr>
                        <a:t>Avg(Val_9,Val_12)</a:t>
                      </a:r>
                    </a:p>
                  </a:txBody>
                  <a:tcPr/>
                </a:tc>
                <a:extLst>
                  <a:ext uri="{0D108BD9-81ED-4DB2-BD59-A6C34878D82A}">
                    <a16:rowId xmlns:a16="http://schemas.microsoft.com/office/drawing/2014/main" val="1973404380"/>
                  </a:ext>
                </a:extLst>
              </a:tr>
            </a:tbl>
          </a:graphicData>
        </a:graphic>
      </p:graphicFrame>
      <p:graphicFrame>
        <p:nvGraphicFramePr>
          <p:cNvPr id="18" name="Table 5">
            <a:extLst>
              <a:ext uri="{FF2B5EF4-FFF2-40B4-BE49-F238E27FC236}">
                <a16:creationId xmlns:a16="http://schemas.microsoft.com/office/drawing/2014/main" id="{06AC3BAC-FD3A-4C97-BAC4-7F84B6B81F02}"/>
              </a:ext>
            </a:extLst>
          </p:cNvPr>
          <p:cNvGraphicFramePr>
            <a:graphicFrameLocks noGrp="1"/>
          </p:cNvGraphicFramePr>
          <p:nvPr/>
        </p:nvGraphicFramePr>
        <p:xfrm>
          <a:off x="5420458" y="4007924"/>
          <a:ext cx="5411668" cy="1131960"/>
        </p:xfrm>
        <a:graphic>
          <a:graphicData uri="http://schemas.openxmlformats.org/drawingml/2006/table">
            <a:tbl>
              <a:tblPr firstRow="1" bandRow="1">
                <a:tableStyleId>{5940675A-B579-460E-94D1-54222C63F5DA}</a:tableStyleId>
              </a:tblPr>
              <a:tblGrid>
                <a:gridCol w="1352917">
                  <a:extLst>
                    <a:ext uri="{9D8B030D-6E8A-4147-A177-3AD203B41FA5}">
                      <a16:colId xmlns:a16="http://schemas.microsoft.com/office/drawing/2014/main" val="3444164308"/>
                    </a:ext>
                  </a:extLst>
                </a:gridCol>
                <a:gridCol w="1352917">
                  <a:extLst>
                    <a:ext uri="{9D8B030D-6E8A-4147-A177-3AD203B41FA5}">
                      <a16:colId xmlns:a16="http://schemas.microsoft.com/office/drawing/2014/main" val="3584855162"/>
                    </a:ext>
                  </a:extLst>
                </a:gridCol>
                <a:gridCol w="1352917">
                  <a:extLst>
                    <a:ext uri="{9D8B030D-6E8A-4147-A177-3AD203B41FA5}">
                      <a16:colId xmlns:a16="http://schemas.microsoft.com/office/drawing/2014/main" val="90329630"/>
                    </a:ext>
                  </a:extLst>
                </a:gridCol>
                <a:gridCol w="1352917">
                  <a:extLst>
                    <a:ext uri="{9D8B030D-6E8A-4147-A177-3AD203B41FA5}">
                      <a16:colId xmlns:a16="http://schemas.microsoft.com/office/drawing/2014/main" val="3777986542"/>
                    </a:ext>
                  </a:extLst>
                </a:gridCol>
              </a:tblGrid>
              <a:tr h="342876">
                <a:tc>
                  <a:txBody>
                    <a:bodyPr/>
                    <a:lstStyle/>
                    <a:p>
                      <a:r>
                        <a:rPr lang="en-US" dirty="0">
                          <a:solidFill>
                            <a:schemeClr val="tx2"/>
                          </a:solidFill>
                        </a:rPr>
                        <a:t>Duration</a:t>
                      </a:r>
                    </a:p>
                  </a:txBody>
                  <a:tcPr/>
                </a:tc>
                <a:tc>
                  <a:txBody>
                    <a:bodyPr/>
                    <a:lstStyle/>
                    <a:p>
                      <a:r>
                        <a:rPr lang="en-US" dirty="0">
                          <a:solidFill>
                            <a:schemeClr val="tx2"/>
                          </a:solidFill>
                        </a:rPr>
                        <a:t>Feature 1 </a:t>
                      </a:r>
                    </a:p>
                  </a:txBody>
                  <a:tcPr/>
                </a:tc>
                <a:tc>
                  <a:txBody>
                    <a:bodyPr/>
                    <a:lstStyle/>
                    <a:p>
                      <a:r>
                        <a:rPr lang="en-US" dirty="0">
                          <a:solidFill>
                            <a:schemeClr val="tx2"/>
                          </a:solidFill>
                        </a:rPr>
                        <a:t>Feature 2</a:t>
                      </a:r>
                    </a:p>
                  </a:txBody>
                  <a:tcPr/>
                </a:tc>
                <a:tc>
                  <a:txBody>
                    <a:bodyPr/>
                    <a:lstStyle/>
                    <a:p>
                      <a:r>
                        <a:rPr lang="en-US" dirty="0">
                          <a:solidFill>
                            <a:schemeClr val="tx2"/>
                          </a:solidFill>
                        </a:rPr>
                        <a:t>Feature 3</a:t>
                      </a:r>
                    </a:p>
                  </a:txBody>
                  <a:tcPr/>
                </a:tc>
                <a:extLst>
                  <a:ext uri="{0D108BD9-81ED-4DB2-BD59-A6C34878D82A}">
                    <a16:rowId xmlns:a16="http://schemas.microsoft.com/office/drawing/2014/main" val="1887943434"/>
                  </a:ext>
                </a:extLst>
              </a:tr>
              <a:tr h="394542">
                <a:tc>
                  <a:txBody>
                    <a:bodyPr/>
                    <a:lstStyle/>
                    <a:p>
                      <a:r>
                        <a:rPr lang="en-US" dirty="0">
                          <a:solidFill>
                            <a:schemeClr val="tx2"/>
                          </a:solidFill>
                        </a:rPr>
                        <a:t>1</a:t>
                      </a:r>
                    </a:p>
                  </a:txBody>
                  <a:tcPr/>
                </a:tc>
                <a:tc>
                  <a:txBody>
                    <a:bodyPr/>
                    <a:lstStyle/>
                    <a:p>
                      <a:r>
                        <a:rPr lang="en-US" sz="1100" i="1" dirty="0">
                          <a:solidFill>
                            <a:schemeClr val="tx2"/>
                          </a:solidFill>
                        </a:rPr>
                        <a:t>Val_4</a:t>
                      </a:r>
                    </a:p>
                  </a:txBody>
                  <a:tcPr/>
                </a:tc>
                <a:tc>
                  <a:txBody>
                    <a:bodyPr/>
                    <a:lstStyle/>
                    <a:p>
                      <a:r>
                        <a:rPr lang="en-US" sz="1100" i="1" dirty="0">
                          <a:solidFill>
                            <a:schemeClr val="tx2"/>
                          </a:solidFill>
                        </a:rPr>
                        <a:t>Val_5</a:t>
                      </a:r>
                    </a:p>
                  </a:txBody>
                  <a:tcPr/>
                </a:tc>
                <a:tc>
                  <a:txBody>
                    <a:bodyPr/>
                    <a:lstStyle/>
                    <a:p>
                      <a:r>
                        <a:rPr lang="en-US" sz="1100" i="1" dirty="0">
                          <a:solidFill>
                            <a:schemeClr val="tx2"/>
                          </a:solidFill>
                        </a:rPr>
                        <a:t>Val_6</a:t>
                      </a:r>
                    </a:p>
                  </a:txBody>
                  <a:tcPr/>
                </a:tc>
                <a:extLst>
                  <a:ext uri="{0D108BD9-81ED-4DB2-BD59-A6C34878D82A}">
                    <a16:rowId xmlns:a16="http://schemas.microsoft.com/office/drawing/2014/main" val="3199902469"/>
                  </a:ext>
                </a:extLst>
              </a:tr>
              <a:tr h="394542">
                <a:tc>
                  <a:txBody>
                    <a:bodyPr/>
                    <a:lstStyle/>
                    <a:p>
                      <a:r>
                        <a:rPr lang="en-US" dirty="0">
                          <a:solidFill>
                            <a:schemeClr val="tx2"/>
                          </a:solidFill>
                        </a:rPr>
                        <a:t>1</a:t>
                      </a:r>
                    </a:p>
                  </a:txBody>
                  <a:tcPr/>
                </a:tc>
                <a:tc>
                  <a:txBody>
                    <a:bodyPr/>
                    <a:lstStyle/>
                    <a:p>
                      <a:r>
                        <a:rPr lang="en-US" sz="1100" i="1" dirty="0">
                          <a:solidFill>
                            <a:schemeClr val="tx2"/>
                          </a:solidFill>
                        </a:rPr>
                        <a:t>Val_10</a:t>
                      </a:r>
                    </a:p>
                  </a:txBody>
                  <a:tcPr/>
                </a:tc>
                <a:tc>
                  <a:txBody>
                    <a:bodyPr/>
                    <a:lstStyle/>
                    <a:p>
                      <a:r>
                        <a:rPr lang="en-US" sz="1100" i="1" dirty="0">
                          <a:solidFill>
                            <a:schemeClr val="tx2"/>
                          </a:solidFill>
                        </a:rPr>
                        <a:t>Val_11</a:t>
                      </a:r>
                    </a:p>
                  </a:txBody>
                  <a:tcPr/>
                </a:tc>
                <a:tc>
                  <a:txBody>
                    <a:bodyPr/>
                    <a:lstStyle/>
                    <a:p>
                      <a:r>
                        <a:rPr lang="en-US" sz="1100" i="1" dirty="0">
                          <a:solidFill>
                            <a:schemeClr val="tx2"/>
                          </a:solidFill>
                        </a:rPr>
                        <a:t>Val_12</a:t>
                      </a:r>
                    </a:p>
                  </a:txBody>
                  <a:tcPr/>
                </a:tc>
                <a:extLst>
                  <a:ext uri="{0D108BD9-81ED-4DB2-BD59-A6C34878D82A}">
                    <a16:rowId xmlns:a16="http://schemas.microsoft.com/office/drawing/2014/main" val="1973404380"/>
                  </a:ext>
                </a:extLst>
              </a:tr>
            </a:tbl>
          </a:graphicData>
        </a:graphic>
      </p:graphicFrame>
      <p:cxnSp>
        <p:nvCxnSpPr>
          <p:cNvPr id="19" name="Straight Arrow Connector 18">
            <a:extLst>
              <a:ext uri="{FF2B5EF4-FFF2-40B4-BE49-F238E27FC236}">
                <a16:creationId xmlns:a16="http://schemas.microsoft.com/office/drawing/2014/main" id="{F485F11C-500A-4621-A8F1-2F16F3A43368}"/>
              </a:ext>
            </a:extLst>
          </p:cNvPr>
          <p:cNvCxnSpPr>
            <a:cxnSpLocks/>
            <a:stCxn id="5" idx="3"/>
            <a:endCxn id="18" idx="1"/>
          </p:cNvCxnSpPr>
          <p:nvPr/>
        </p:nvCxnSpPr>
        <p:spPr>
          <a:xfrm>
            <a:off x="4822582" y="3534397"/>
            <a:ext cx="597876" cy="103950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4A4AD9-467B-421F-B135-C8E87ED65661}"/>
              </a:ext>
            </a:extLst>
          </p:cNvPr>
          <p:cNvSpPr txBox="1"/>
          <p:nvPr/>
        </p:nvSpPr>
        <p:spPr>
          <a:xfrm>
            <a:off x="7376746" y="1674004"/>
            <a:ext cx="1863969" cy="307777"/>
          </a:xfrm>
          <a:prstGeom prst="rect">
            <a:avLst/>
          </a:prstGeom>
          <a:noFill/>
        </p:spPr>
        <p:txBody>
          <a:bodyPr wrap="square">
            <a:spAutoFit/>
          </a:bodyPr>
          <a:lstStyle/>
          <a:p>
            <a:r>
              <a:rPr lang="en-US" dirty="0">
                <a:solidFill>
                  <a:schemeClr val="tx2"/>
                </a:solidFill>
              </a:rPr>
              <a:t>Averaging Features</a:t>
            </a:r>
          </a:p>
        </p:txBody>
      </p:sp>
      <p:sp>
        <p:nvSpPr>
          <p:cNvPr id="25" name="TextBox 24">
            <a:extLst>
              <a:ext uri="{FF2B5EF4-FFF2-40B4-BE49-F238E27FC236}">
                <a16:creationId xmlns:a16="http://schemas.microsoft.com/office/drawing/2014/main" id="{149B7815-7620-4139-BADC-EA709381A391}"/>
              </a:ext>
            </a:extLst>
          </p:cNvPr>
          <p:cNvSpPr txBox="1"/>
          <p:nvPr/>
        </p:nvSpPr>
        <p:spPr>
          <a:xfrm>
            <a:off x="7376746" y="3710939"/>
            <a:ext cx="1863969" cy="307777"/>
          </a:xfrm>
          <a:prstGeom prst="rect">
            <a:avLst/>
          </a:prstGeom>
          <a:noFill/>
        </p:spPr>
        <p:txBody>
          <a:bodyPr wrap="square">
            <a:spAutoFit/>
          </a:bodyPr>
          <a:lstStyle/>
          <a:p>
            <a:r>
              <a:rPr lang="en-US" dirty="0">
                <a:solidFill>
                  <a:schemeClr val="tx2"/>
                </a:solidFill>
              </a:rPr>
              <a:t>Sampling Features</a:t>
            </a:r>
          </a:p>
        </p:txBody>
      </p:sp>
    </p:spTree>
    <p:extLst>
      <p:ext uri="{BB962C8B-B14F-4D97-AF65-F5344CB8AC3E}">
        <p14:creationId xmlns:p14="http://schemas.microsoft.com/office/powerpoint/2010/main" val="66829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1"/>
          <p:cNvSpPr txBox="1">
            <a:spLocks noGrp="1"/>
          </p:cNvSpPr>
          <p:nvPr>
            <p:ph type="title"/>
          </p:nvPr>
        </p:nvSpPr>
        <p:spPr>
          <a:xfrm>
            <a:off x="283599" y="535700"/>
            <a:ext cx="5041033"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IN THE NEWS</a:t>
            </a:r>
            <a:endParaRPr dirty="0"/>
          </a:p>
        </p:txBody>
      </p:sp>
      <p:pic>
        <p:nvPicPr>
          <p:cNvPr id="198" name="Google Shape;198;p4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64396" y="1240362"/>
            <a:ext cx="5041033" cy="1503103"/>
          </a:xfrm>
          <a:prstGeom prst="rect">
            <a:avLst/>
          </a:prstGeom>
          <a:noFill/>
          <a:ln>
            <a:noFill/>
          </a:ln>
        </p:spPr>
      </p:pic>
      <p:pic>
        <p:nvPicPr>
          <p:cNvPr id="199" name="Google Shape;199;p4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98348" y="2864019"/>
            <a:ext cx="4988052" cy="1552163"/>
          </a:xfrm>
          <a:prstGeom prst="rect">
            <a:avLst/>
          </a:prstGeom>
          <a:noFill/>
          <a:ln>
            <a:noFill/>
          </a:ln>
        </p:spPr>
      </p:pic>
      <p:sp>
        <p:nvSpPr>
          <p:cNvPr id="200" name="Google Shape;200;p41"/>
          <p:cNvSpPr/>
          <p:nvPr/>
        </p:nvSpPr>
        <p:spPr>
          <a:xfrm>
            <a:off x="498348" y="4433865"/>
            <a:ext cx="4611534"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dirty="0">
                <a:solidFill>
                  <a:schemeClr val="hlink"/>
                </a:solidFill>
                <a:latin typeface="Arial"/>
                <a:ea typeface="Arial"/>
                <a:cs typeface="Arial"/>
                <a:sym typeface="Arial"/>
                <a:hlinkClick r:id="rId5"/>
              </a:rPr>
              <a:t>https://www.information-age.com/telecoms-industry-dns-attacks-attacked-slowest-fix-123469037/</a:t>
            </a:r>
            <a:endParaRPr sz="800" dirty="0">
              <a:solidFill>
                <a:schemeClr val="dk2"/>
              </a:solidFill>
              <a:latin typeface="Arial"/>
              <a:ea typeface="Arial"/>
              <a:cs typeface="Arial"/>
              <a:sym typeface="Arial"/>
            </a:endParaRPr>
          </a:p>
        </p:txBody>
      </p:sp>
      <p:pic>
        <p:nvPicPr>
          <p:cNvPr id="201" name="Google Shape;201;p4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98348" y="4649309"/>
            <a:ext cx="5107081" cy="1040139"/>
          </a:xfrm>
          <a:prstGeom prst="rect">
            <a:avLst/>
          </a:prstGeom>
          <a:noFill/>
          <a:ln>
            <a:noFill/>
          </a:ln>
        </p:spPr>
      </p:pic>
      <p:sp>
        <p:nvSpPr>
          <p:cNvPr id="202" name="Google Shape;202;p41"/>
          <p:cNvSpPr/>
          <p:nvPr/>
        </p:nvSpPr>
        <p:spPr>
          <a:xfrm>
            <a:off x="498348" y="5636500"/>
            <a:ext cx="5107081"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dirty="0">
                <a:solidFill>
                  <a:schemeClr val="hlink"/>
                </a:solidFill>
                <a:latin typeface="Arial"/>
                <a:ea typeface="Arial"/>
                <a:cs typeface="Arial"/>
                <a:sym typeface="Arial"/>
                <a:hlinkClick r:id="rId7"/>
              </a:rPr>
              <a:t>https://telecom.economictimes.indiatimes.com/news/telecom-operators-are-not-properly-prepared-for-cyber-attacks-a10-networks/62504221</a:t>
            </a:r>
            <a:endParaRPr sz="800" dirty="0">
              <a:solidFill>
                <a:schemeClr val="dk2"/>
              </a:solidFill>
              <a:latin typeface="Arial"/>
              <a:ea typeface="Arial"/>
              <a:cs typeface="Arial"/>
              <a:sym typeface="Arial"/>
            </a:endParaRPr>
          </a:p>
        </p:txBody>
      </p:sp>
      <p:pic>
        <p:nvPicPr>
          <p:cNvPr id="203" name="Google Shape;203;p41"/>
          <p:cNvPicPr preferRelativeResize="0"/>
          <p:nvPr/>
        </p:nvPicPr>
        <p:blipFill rotWithShape="1">
          <a:blip r:embed="rId8">
            <a:alphaModFix/>
          </a:blip>
          <a:srcRect/>
          <a:stretch/>
        </p:blipFill>
        <p:spPr>
          <a:xfrm>
            <a:off x="5984748" y="183087"/>
            <a:ext cx="4933950" cy="2114550"/>
          </a:xfrm>
          <a:prstGeom prst="rect">
            <a:avLst/>
          </a:prstGeom>
          <a:noFill/>
          <a:ln>
            <a:noFill/>
          </a:ln>
        </p:spPr>
      </p:pic>
      <p:sp>
        <p:nvSpPr>
          <p:cNvPr id="204" name="Google Shape;204;p41"/>
          <p:cNvSpPr/>
          <p:nvPr/>
        </p:nvSpPr>
        <p:spPr>
          <a:xfrm>
            <a:off x="5898345" y="2368209"/>
            <a:ext cx="5486400"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a:solidFill>
                  <a:schemeClr val="hlink"/>
                </a:solidFill>
                <a:latin typeface="Arial"/>
                <a:ea typeface="Arial"/>
                <a:cs typeface="Arial"/>
                <a:sym typeface="Arial"/>
                <a:hlinkClick r:id="rId9"/>
              </a:rPr>
              <a:t>https://www.forbes.com/sites/parmyolson/2015/10/14/hackers-mobile-network-backbone-ss7/#59d777f85142</a:t>
            </a:r>
            <a:endParaRPr sz="800">
              <a:solidFill>
                <a:schemeClr val="dk2"/>
              </a:solidFill>
              <a:latin typeface="Arial"/>
              <a:ea typeface="Arial"/>
              <a:cs typeface="Arial"/>
              <a:sym typeface="Arial"/>
            </a:endParaRPr>
          </a:p>
        </p:txBody>
      </p:sp>
      <p:pic>
        <p:nvPicPr>
          <p:cNvPr id="205" name="Google Shape;205;p41"/>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984748" y="2648420"/>
            <a:ext cx="4536380" cy="842646"/>
          </a:xfrm>
          <a:prstGeom prst="rect">
            <a:avLst/>
          </a:prstGeom>
          <a:noFill/>
          <a:ln>
            <a:noFill/>
          </a:ln>
        </p:spPr>
      </p:pic>
      <p:sp>
        <p:nvSpPr>
          <p:cNvPr id="206" name="Google Shape;206;p41"/>
          <p:cNvSpPr/>
          <p:nvPr/>
        </p:nvSpPr>
        <p:spPr>
          <a:xfrm>
            <a:off x="5941546" y="3543156"/>
            <a:ext cx="5020353"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a:solidFill>
                  <a:schemeClr val="hlink"/>
                </a:solidFill>
                <a:latin typeface="Arial"/>
                <a:ea typeface="Arial"/>
                <a:cs typeface="Arial"/>
                <a:sym typeface="Arial"/>
                <a:hlinkClick r:id="rId11"/>
              </a:rPr>
              <a:t>https://techcrunch.com/2011/04/23/hack-attack-sony-confirms-playstation-network-outage-caused-by-external-intrusion/</a:t>
            </a:r>
            <a:endParaRPr sz="800">
              <a:solidFill>
                <a:schemeClr val="dk2"/>
              </a:solidFill>
              <a:latin typeface="Arial"/>
              <a:ea typeface="Arial"/>
              <a:cs typeface="Arial"/>
              <a:sym typeface="Arial"/>
            </a:endParaRPr>
          </a:p>
        </p:txBody>
      </p:sp>
      <p:pic>
        <p:nvPicPr>
          <p:cNvPr id="207" name="Google Shape;207;p41"/>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984748" y="3933800"/>
            <a:ext cx="4020312" cy="1598520"/>
          </a:xfrm>
          <a:prstGeom prst="rect">
            <a:avLst/>
          </a:prstGeom>
          <a:noFill/>
          <a:ln>
            <a:noFill/>
          </a:ln>
        </p:spPr>
      </p:pic>
      <p:sp>
        <p:nvSpPr>
          <p:cNvPr id="208" name="Google Shape;208;p41"/>
          <p:cNvSpPr/>
          <p:nvPr/>
        </p:nvSpPr>
        <p:spPr>
          <a:xfrm>
            <a:off x="5941546" y="5316876"/>
            <a:ext cx="4299734"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a:solidFill>
                  <a:schemeClr val="hlink"/>
                </a:solidFill>
                <a:latin typeface="Arial"/>
                <a:ea typeface="Arial"/>
                <a:cs typeface="Arial"/>
                <a:sym typeface="Arial"/>
                <a:hlinkClick r:id="rId13"/>
              </a:rPr>
              <a:t>https://www.wired.com/story/white-house-warns-russian-router-hacking-muddles-message/</a:t>
            </a:r>
            <a:endParaRPr sz="80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ANOMALY DETECTION IN NETWORKS</a:t>
            </a:r>
            <a:endParaRPr/>
          </a:p>
        </p:txBody>
      </p:sp>
      <p:grpSp>
        <p:nvGrpSpPr>
          <p:cNvPr id="215" name="Google Shape;215;p42"/>
          <p:cNvGrpSpPr/>
          <p:nvPr/>
        </p:nvGrpSpPr>
        <p:grpSpPr>
          <a:xfrm>
            <a:off x="6213339" y="1703885"/>
            <a:ext cx="4228502" cy="3755576"/>
            <a:chOff x="1622" y="216825"/>
            <a:chExt cx="4228502" cy="3755576"/>
          </a:xfrm>
        </p:grpSpPr>
        <p:sp>
          <p:nvSpPr>
            <p:cNvPr id="216" name="Google Shape;216;p42"/>
            <p:cNvSpPr/>
            <p:nvPr/>
          </p:nvSpPr>
          <p:spPr>
            <a:xfrm>
              <a:off x="1622" y="1816423"/>
              <a:ext cx="1112763" cy="556381"/>
            </a:xfrm>
            <a:prstGeom prst="roundRect">
              <a:avLst>
                <a:gd name="adj" fmla="val 10000"/>
              </a:avLst>
            </a:prstGeom>
            <a:solidFill>
              <a:srgbClr val="76B900"/>
            </a:solidFill>
            <a:ln w="254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2"/>
            <p:cNvSpPr txBox="1"/>
            <p:nvPr/>
          </p:nvSpPr>
          <p:spPr>
            <a:xfrm>
              <a:off x="17918" y="1832719"/>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Network Anomaly Detection</a:t>
              </a:r>
              <a:endParaRPr/>
            </a:p>
          </p:txBody>
        </p:sp>
        <p:sp>
          <p:nvSpPr>
            <p:cNvPr id="218" name="Google Shape;218;p42"/>
            <p:cNvSpPr/>
            <p:nvPr/>
          </p:nvSpPr>
          <p:spPr>
            <a:xfrm rot="-3907178">
              <a:off x="807965" y="1602781"/>
              <a:ext cx="1057948"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2"/>
            <p:cNvSpPr txBox="1"/>
            <p:nvPr/>
          </p:nvSpPr>
          <p:spPr>
            <a:xfrm rot="-3907178">
              <a:off x="1310490" y="1588285"/>
              <a:ext cx="52897" cy="5289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20" name="Google Shape;220;p42"/>
            <p:cNvSpPr/>
            <p:nvPr/>
          </p:nvSpPr>
          <p:spPr>
            <a:xfrm>
              <a:off x="1559492" y="856664"/>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2"/>
            <p:cNvSpPr txBox="1"/>
            <p:nvPr/>
          </p:nvSpPr>
          <p:spPr>
            <a:xfrm>
              <a:off x="1575788" y="872960"/>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rPr>
                <a:t>Time Series</a:t>
              </a:r>
              <a:r>
                <a:rPr lang="en-US" sz="1050" dirty="0">
                  <a:solidFill>
                    <a:schemeClr val="dk2"/>
                  </a:solidFill>
                  <a:latin typeface="Arial"/>
                  <a:ea typeface="Arial"/>
                  <a:cs typeface="Arial"/>
                  <a:sym typeface="Arial"/>
                </a:rPr>
                <a:t> Based </a:t>
              </a:r>
              <a:endParaRPr dirty="0"/>
            </a:p>
          </p:txBody>
        </p:sp>
        <p:sp>
          <p:nvSpPr>
            <p:cNvPr id="222" name="Google Shape;222;p42"/>
            <p:cNvSpPr/>
            <p:nvPr/>
          </p:nvSpPr>
          <p:spPr>
            <a:xfrm rot="-3310531">
              <a:off x="2505092" y="802982"/>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2"/>
            <p:cNvSpPr txBox="1"/>
            <p:nvPr/>
          </p:nvSpPr>
          <p:spPr>
            <a:xfrm rot="-3310531">
              <a:off x="2875322" y="795449"/>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24" name="Google Shape;224;p42"/>
            <p:cNvSpPr/>
            <p:nvPr/>
          </p:nvSpPr>
          <p:spPr>
            <a:xfrm>
              <a:off x="3117361" y="216825"/>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2"/>
            <p:cNvSpPr txBox="1"/>
            <p:nvPr/>
          </p:nvSpPr>
          <p:spPr>
            <a:xfrm>
              <a:off x="3133657" y="233121"/>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NetFlow Data</a:t>
              </a:r>
              <a:endParaRPr/>
            </a:p>
          </p:txBody>
        </p:sp>
        <p:sp>
          <p:nvSpPr>
            <p:cNvPr id="226" name="Google Shape;226;p42"/>
            <p:cNvSpPr/>
            <p:nvPr/>
          </p:nvSpPr>
          <p:spPr>
            <a:xfrm>
              <a:off x="2672255" y="1122902"/>
              <a:ext cx="445105"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2"/>
            <p:cNvSpPr txBox="1"/>
            <p:nvPr/>
          </p:nvSpPr>
          <p:spPr>
            <a:xfrm>
              <a:off x="2883680" y="1123727"/>
              <a:ext cx="22255" cy="222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28" name="Google Shape;228;p42"/>
            <p:cNvSpPr/>
            <p:nvPr/>
          </p:nvSpPr>
          <p:spPr>
            <a:xfrm>
              <a:off x="3117361" y="856664"/>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2"/>
            <p:cNvSpPr txBox="1"/>
            <p:nvPr/>
          </p:nvSpPr>
          <p:spPr>
            <a:xfrm>
              <a:off x="3133657" y="872960"/>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Encrypted Traffic Data</a:t>
              </a:r>
              <a:endParaRPr/>
            </a:p>
          </p:txBody>
        </p:sp>
        <p:sp>
          <p:nvSpPr>
            <p:cNvPr id="230" name="Google Shape;230;p42"/>
            <p:cNvSpPr/>
            <p:nvPr/>
          </p:nvSpPr>
          <p:spPr>
            <a:xfrm rot="3310531">
              <a:off x="2505092" y="1442821"/>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2"/>
            <p:cNvSpPr txBox="1"/>
            <p:nvPr/>
          </p:nvSpPr>
          <p:spPr>
            <a:xfrm rot="3310531">
              <a:off x="2875322" y="1435289"/>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32" name="Google Shape;232;p42"/>
            <p:cNvSpPr/>
            <p:nvPr/>
          </p:nvSpPr>
          <p:spPr>
            <a:xfrm>
              <a:off x="3117361" y="1496503"/>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2"/>
            <p:cNvSpPr txBox="1"/>
            <p:nvPr/>
          </p:nvSpPr>
          <p:spPr>
            <a:xfrm>
              <a:off x="3133657" y="1512799"/>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Machine Exhaust Data</a:t>
              </a:r>
              <a:endParaRPr/>
            </a:p>
          </p:txBody>
        </p:sp>
        <p:sp>
          <p:nvSpPr>
            <p:cNvPr id="234" name="Google Shape;234;p42"/>
            <p:cNvSpPr/>
            <p:nvPr/>
          </p:nvSpPr>
          <p:spPr>
            <a:xfrm rot="3907178">
              <a:off x="807965" y="2562540"/>
              <a:ext cx="1057948"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2"/>
            <p:cNvSpPr txBox="1"/>
            <p:nvPr/>
          </p:nvSpPr>
          <p:spPr>
            <a:xfrm rot="3907178">
              <a:off x="1310490" y="2548044"/>
              <a:ext cx="52897" cy="5289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36" name="Google Shape;236;p42"/>
            <p:cNvSpPr/>
            <p:nvPr/>
          </p:nvSpPr>
          <p:spPr>
            <a:xfrm>
              <a:off x="1559492" y="2776181"/>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2"/>
            <p:cNvSpPr txBox="1"/>
            <p:nvPr/>
          </p:nvSpPr>
          <p:spPr>
            <a:xfrm>
              <a:off x="1575788" y="2792477"/>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Feature Based </a:t>
              </a:r>
              <a:endParaRPr/>
            </a:p>
          </p:txBody>
        </p:sp>
        <p:sp>
          <p:nvSpPr>
            <p:cNvPr id="238" name="Google Shape;238;p42"/>
            <p:cNvSpPr/>
            <p:nvPr/>
          </p:nvSpPr>
          <p:spPr>
            <a:xfrm rot="-3310531">
              <a:off x="2505092" y="2722499"/>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2"/>
            <p:cNvSpPr txBox="1"/>
            <p:nvPr/>
          </p:nvSpPr>
          <p:spPr>
            <a:xfrm rot="-3310531">
              <a:off x="2875322" y="2714967"/>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40" name="Google Shape;240;p42"/>
            <p:cNvSpPr/>
            <p:nvPr/>
          </p:nvSpPr>
          <p:spPr>
            <a:xfrm>
              <a:off x="3117361" y="2136342"/>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2"/>
            <p:cNvSpPr txBox="1"/>
            <p:nvPr/>
          </p:nvSpPr>
          <p:spPr>
            <a:xfrm>
              <a:off x="3133657" y="2152638"/>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latin typeface="Arial"/>
                  <a:ea typeface="Arial"/>
                  <a:cs typeface="Arial"/>
                  <a:sym typeface="Arial"/>
                </a:rPr>
                <a:t>Equipment/User Metadata</a:t>
              </a:r>
              <a:endParaRPr dirty="0"/>
            </a:p>
          </p:txBody>
        </p:sp>
        <p:sp>
          <p:nvSpPr>
            <p:cNvPr id="242" name="Google Shape;242;p42"/>
            <p:cNvSpPr/>
            <p:nvPr/>
          </p:nvSpPr>
          <p:spPr>
            <a:xfrm>
              <a:off x="2672255" y="3042419"/>
              <a:ext cx="445105"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2"/>
            <p:cNvSpPr txBox="1"/>
            <p:nvPr/>
          </p:nvSpPr>
          <p:spPr>
            <a:xfrm>
              <a:off x="2883680" y="3043245"/>
              <a:ext cx="22255" cy="222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44" name="Google Shape;244;p42"/>
            <p:cNvSpPr/>
            <p:nvPr/>
          </p:nvSpPr>
          <p:spPr>
            <a:xfrm>
              <a:off x="3117361" y="2776181"/>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2"/>
            <p:cNvSpPr txBox="1"/>
            <p:nvPr/>
          </p:nvSpPr>
          <p:spPr>
            <a:xfrm>
              <a:off x="3133657" y="2792477"/>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rPr>
                <a:t>Aggregations</a:t>
              </a:r>
              <a:endParaRPr dirty="0"/>
            </a:p>
          </p:txBody>
        </p:sp>
        <p:sp>
          <p:nvSpPr>
            <p:cNvPr id="246" name="Google Shape;246;p42"/>
            <p:cNvSpPr/>
            <p:nvPr/>
          </p:nvSpPr>
          <p:spPr>
            <a:xfrm rot="3310531">
              <a:off x="2505092" y="3362339"/>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2"/>
            <p:cNvSpPr txBox="1"/>
            <p:nvPr/>
          </p:nvSpPr>
          <p:spPr>
            <a:xfrm rot="3310531">
              <a:off x="2875322" y="3354806"/>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48" name="Google Shape;248;p42"/>
            <p:cNvSpPr/>
            <p:nvPr/>
          </p:nvSpPr>
          <p:spPr>
            <a:xfrm>
              <a:off x="3117361" y="3416020"/>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2"/>
            <p:cNvSpPr txBox="1"/>
            <p:nvPr/>
          </p:nvSpPr>
          <p:spPr>
            <a:xfrm>
              <a:off x="3133657" y="3432316"/>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rPr>
                <a:t>Temporal Features</a:t>
              </a:r>
              <a:endParaRPr dirty="0"/>
            </a:p>
          </p:txBody>
        </p:sp>
      </p:grpSp>
      <p:sp>
        <p:nvSpPr>
          <p:cNvPr id="250" name="Google Shape;250;p42"/>
          <p:cNvSpPr txBox="1"/>
          <p:nvPr/>
        </p:nvSpPr>
        <p:spPr>
          <a:xfrm>
            <a:off x="1" y="1359763"/>
            <a:ext cx="5390470"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600"/>
              <a:buFont typeface="Trebuchet MS"/>
              <a:buNone/>
            </a:pPr>
            <a:r>
              <a:rPr lang="en-US" sz="1600" b="0">
                <a:solidFill>
                  <a:schemeClr val="lt2"/>
                </a:solidFill>
                <a:latin typeface="Trebuchet MS"/>
                <a:ea typeface="Trebuchet MS"/>
                <a:cs typeface="Trebuchet MS"/>
                <a:sym typeface="Trebuchet MS"/>
              </a:rPr>
              <a:t>Why do we need it in Telecom ?</a:t>
            </a:r>
            <a:endParaRPr/>
          </a:p>
        </p:txBody>
      </p:sp>
      <p:grpSp>
        <p:nvGrpSpPr>
          <p:cNvPr id="251" name="Google Shape;251;p42"/>
          <p:cNvGrpSpPr/>
          <p:nvPr/>
        </p:nvGrpSpPr>
        <p:grpSpPr>
          <a:xfrm>
            <a:off x="920064" y="1992833"/>
            <a:ext cx="3674027" cy="3674027"/>
            <a:chOff x="368551" y="0"/>
            <a:chExt cx="3674027" cy="3674027"/>
          </a:xfrm>
        </p:grpSpPr>
        <p:sp>
          <p:nvSpPr>
            <p:cNvPr id="252" name="Google Shape;252;p42"/>
            <p:cNvSpPr/>
            <p:nvPr/>
          </p:nvSpPr>
          <p:spPr>
            <a:xfrm>
              <a:off x="368551" y="0"/>
              <a:ext cx="3674027" cy="3674027"/>
            </a:xfrm>
            <a:prstGeom prst="ellipse">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2"/>
            <p:cNvSpPr txBox="1"/>
            <p:nvPr/>
          </p:nvSpPr>
          <p:spPr>
            <a:xfrm>
              <a:off x="1241132" y="275552"/>
              <a:ext cx="1928864" cy="62458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Telecom Fraud </a:t>
              </a:r>
              <a:endParaRPr/>
            </a:p>
            <a:p>
              <a:pPr marL="0" marR="0" lvl="0" indent="0" algn="ctr" rtl="0">
                <a:lnSpc>
                  <a:spcPct val="90000"/>
                </a:lnSpc>
                <a:spcBef>
                  <a:spcPts val="455"/>
                </a:spcBef>
                <a:spcAft>
                  <a:spcPts val="0"/>
                </a:spcAft>
                <a:buClr>
                  <a:schemeClr val="lt1"/>
                </a:buClr>
                <a:buSzPts val="1300"/>
                <a:buFont typeface="Arial"/>
                <a:buNone/>
              </a:pPr>
              <a:r>
                <a:rPr lang="en-US" sz="1300">
                  <a:solidFill>
                    <a:schemeClr val="lt1"/>
                  </a:solidFill>
                  <a:latin typeface="Arial"/>
                  <a:ea typeface="Arial"/>
                  <a:cs typeface="Arial"/>
                  <a:sym typeface="Arial"/>
                </a:rPr>
                <a:t>$38 Billion</a:t>
              </a:r>
              <a:endParaRPr/>
            </a:p>
          </p:txBody>
        </p:sp>
        <p:sp>
          <p:nvSpPr>
            <p:cNvPr id="254" name="Google Shape;254;p42"/>
            <p:cNvSpPr/>
            <p:nvPr/>
          </p:nvSpPr>
          <p:spPr>
            <a:xfrm>
              <a:off x="827804" y="918506"/>
              <a:ext cx="2755520" cy="2755520"/>
            </a:xfrm>
            <a:prstGeom prst="ellipse">
              <a:avLst/>
            </a:prstGeom>
            <a:solidFill>
              <a:schemeClr val="dk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2"/>
            <p:cNvSpPr txBox="1"/>
            <p:nvPr/>
          </p:nvSpPr>
          <p:spPr>
            <a:xfrm>
              <a:off x="1231340" y="1607386"/>
              <a:ext cx="1948447" cy="1377760"/>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Network / IP Fraud $12 Billion</a:t>
              </a:r>
              <a:endParaRPr/>
            </a:p>
          </p:txBody>
        </p:sp>
      </p:grpSp>
      <p:cxnSp>
        <p:nvCxnSpPr>
          <p:cNvPr id="256" name="Google Shape;256;p42"/>
          <p:cNvCxnSpPr/>
          <p:nvPr/>
        </p:nvCxnSpPr>
        <p:spPr>
          <a:xfrm>
            <a:off x="5390471" y="1321746"/>
            <a:ext cx="0" cy="4510690"/>
          </a:xfrm>
          <a:prstGeom prst="straightConnector1">
            <a:avLst/>
          </a:prstGeom>
          <a:noFill/>
          <a:ln w="12700" cap="flat" cmpd="sng">
            <a:solidFill>
              <a:schemeClr val="lt2"/>
            </a:solidFill>
            <a:prstDash val="lgDash"/>
            <a:round/>
            <a:headEnd type="none" w="sm" len="sm"/>
            <a:tailEnd type="none" w="sm" len="sm"/>
          </a:ln>
        </p:spPr>
      </p:cxnSp>
      <p:sp>
        <p:nvSpPr>
          <p:cNvPr id="257" name="Google Shape;257;p42"/>
          <p:cNvSpPr txBox="1"/>
          <p:nvPr/>
        </p:nvSpPr>
        <p:spPr>
          <a:xfrm>
            <a:off x="5486400" y="1321746"/>
            <a:ext cx="5390470"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600"/>
              <a:buFont typeface="Trebuchet MS"/>
              <a:buNone/>
            </a:pPr>
            <a:r>
              <a:rPr lang="en-US" sz="1600" b="0">
                <a:solidFill>
                  <a:schemeClr val="lt2"/>
                </a:solidFill>
                <a:latin typeface="Trebuchet MS"/>
                <a:ea typeface="Trebuchet MS"/>
                <a:cs typeface="Trebuchet MS"/>
                <a:sym typeface="Trebuchet MS"/>
              </a:rPr>
              <a:t>What sort of data can we leverage?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DETECTION METHODS IN THIS COURSE</a:t>
            </a:r>
            <a:endParaRPr dirty="0"/>
          </a:p>
        </p:txBody>
      </p:sp>
      <p:grpSp>
        <p:nvGrpSpPr>
          <p:cNvPr id="294" name="Google Shape;294;p46"/>
          <p:cNvGrpSpPr/>
          <p:nvPr/>
        </p:nvGrpSpPr>
        <p:grpSpPr>
          <a:xfrm>
            <a:off x="505156" y="1596814"/>
            <a:ext cx="10202723" cy="4121571"/>
            <a:chOff x="385037" y="1480436"/>
            <a:chExt cx="10202723" cy="4121571"/>
          </a:xfrm>
        </p:grpSpPr>
        <p:grpSp>
          <p:nvGrpSpPr>
            <p:cNvPr id="295" name="Google Shape;295;p46"/>
            <p:cNvGrpSpPr/>
            <p:nvPr/>
          </p:nvGrpSpPr>
          <p:grpSpPr>
            <a:xfrm>
              <a:off x="385037" y="1480436"/>
              <a:ext cx="10202723" cy="4121571"/>
              <a:chOff x="6808" y="770"/>
              <a:chExt cx="10202723" cy="4121571"/>
            </a:xfrm>
          </p:grpSpPr>
          <p:sp>
            <p:nvSpPr>
              <p:cNvPr id="296" name="Google Shape;296;p46"/>
              <p:cNvSpPr/>
              <p:nvPr/>
            </p:nvSpPr>
            <p:spPr>
              <a:xfrm>
                <a:off x="6808" y="770"/>
                <a:ext cx="10202723" cy="738858"/>
              </a:xfrm>
              <a:prstGeom prst="roundRect">
                <a:avLst>
                  <a:gd name="adj" fmla="val 10000"/>
                </a:avLst>
              </a:prstGeom>
              <a:solidFill>
                <a:schemeClr val="lt2"/>
              </a:solidFill>
              <a:ln w="9525" cap="flat" cmpd="dbl">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6"/>
              <p:cNvSpPr txBox="1"/>
              <p:nvPr/>
            </p:nvSpPr>
            <p:spPr>
              <a:xfrm>
                <a:off x="28448" y="22410"/>
                <a:ext cx="10159443" cy="695578"/>
              </a:xfrm>
              <a:prstGeom prst="rect">
                <a:avLst/>
              </a:prstGeom>
              <a:noFill/>
              <a:ln>
                <a:noFill/>
              </a:ln>
            </p:spPr>
            <p:txBody>
              <a:bodyPr spcFirstLastPara="1" wrap="square" lIns="125725" tIns="125725" rIns="125725" bIns="125725" anchor="ctr" anchorCtr="0">
                <a:noAutofit/>
              </a:bodyPr>
              <a:lstStyle/>
              <a:p>
                <a:pPr marL="0" marR="0" lvl="0" indent="0" algn="ctr" rtl="0">
                  <a:lnSpc>
                    <a:spcPct val="90000"/>
                  </a:lnSpc>
                  <a:spcBef>
                    <a:spcPts val="0"/>
                  </a:spcBef>
                  <a:spcAft>
                    <a:spcPts val="0"/>
                  </a:spcAft>
                  <a:buClr>
                    <a:schemeClr val="dk2"/>
                  </a:buClr>
                  <a:buSzPts val="3300"/>
                  <a:buFont typeface="Arial"/>
                  <a:buNone/>
                </a:pPr>
                <a:r>
                  <a:rPr lang="en-US" sz="3300">
                    <a:solidFill>
                      <a:schemeClr val="dk2"/>
                    </a:solidFill>
                    <a:latin typeface="Arial"/>
                    <a:ea typeface="Arial"/>
                    <a:cs typeface="Arial"/>
                    <a:sym typeface="Arial"/>
                  </a:rPr>
                  <a:t>Anomaly Detection</a:t>
                </a:r>
                <a:endParaRPr/>
              </a:p>
            </p:txBody>
          </p:sp>
          <p:sp>
            <p:nvSpPr>
              <p:cNvPr id="298" name="Google Shape;298;p46"/>
              <p:cNvSpPr/>
              <p:nvPr/>
            </p:nvSpPr>
            <p:spPr>
              <a:xfrm>
                <a:off x="16767" y="842151"/>
                <a:ext cx="2723354" cy="738858"/>
              </a:xfrm>
              <a:prstGeom prst="roundRect">
                <a:avLst>
                  <a:gd name="adj" fmla="val 10000"/>
                </a:avLst>
              </a:prstGeom>
              <a:solidFill>
                <a:schemeClr val="dk1"/>
              </a:solidFill>
              <a:ln w="9525" cap="flat" cmpd="dbl">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6"/>
              <p:cNvSpPr txBox="1"/>
              <p:nvPr/>
            </p:nvSpPr>
            <p:spPr>
              <a:xfrm>
                <a:off x="38407" y="863791"/>
                <a:ext cx="2680074" cy="695578"/>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2"/>
                  </a:buClr>
                  <a:buSzPts val="1700"/>
                  <a:buFont typeface="Arial"/>
                  <a:buNone/>
                </a:pPr>
                <a:r>
                  <a:rPr lang="en-US" sz="1700">
                    <a:solidFill>
                      <a:schemeClr val="dk2"/>
                    </a:solidFill>
                    <a:latin typeface="Arial"/>
                    <a:ea typeface="Arial"/>
                    <a:cs typeface="Arial"/>
                    <a:sym typeface="Arial"/>
                  </a:rPr>
                  <a:t>Supervised</a:t>
                </a:r>
                <a:endParaRPr/>
              </a:p>
              <a:p>
                <a:pPr marL="0" marR="0" lvl="0" indent="0" algn="ctr" rtl="0">
                  <a:lnSpc>
                    <a:spcPct val="90000"/>
                  </a:lnSpc>
                  <a:spcBef>
                    <a:spcPts val="595"/>
                  </a:spcBef>
                  <a:spcAft>
                    <a:spcPts val="0"/>
                  </a:spcAft>
                  <a:buClr>
                    <a:schemeClr val="dk2"/>
                  </a:buClr>
                  <a:buSzPts val="1700"/>
                  <a:buFont typeface="Arial"/>
                  <a:buNone/>
                </a:pPr>
                <a:r>
                  <a:rPr lang="en-US" sz="1700">
                    <a:solidFill>
                      <a:schemeClr val="dk2"/>
                    </a:solidFill>
                    <a:latin typeface="Arial"/>
                    <a:ea typeface="Arial"/>
                    <a:cs typeface="Arial"/>
                    <a:sym typeface="Arial"/>
                  </a:rPr>
                  <a:t>(When you have Labels)</a:t>
                </a:r>
                <a:endParaRPr/>
              </a:p>
            </p:txBody>
          </p:sp>
          <p:sp>
            <p:nvSpPr>
              <p:cNvPr id="300" name="Google Shape;300;p46"/>
              <p:cNvSpPr/>
              <p:nvPr/>
            </p:nvSpPr>
            <p:spPr>
              <a:xfrm>
                <a:off x="22078" y="1683532"/>
                <a:ext cx="2712731" cy="2438809"/>
              </a:xfrm>
              <a:prstGeom prst="roundRect">
                <a:avLst>
                  <a:gd name="adj" fmla="val 10000"/>
                </a:avLst>
              </a:prstGeom>
              <a:noFill/>
              <a:ln w="9525" cap="flat" cmpd="dbl">
                <a:solidFill>
                  <a:srgbClr val="74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6"/>
              <p:cNvSpPr txBox="1"/>
              <p:nvPr/>
            </p:nvSpPr>
            <p:spPr>
              <a:xfrm>
                <a:off x="93508" y="1754962"/>
                <a:ext cx="2569871" cy="2295949"/>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2"/>
                  </a:buClr>
                  <a:buSzPts val="2400"/>
                  <a:buFont typeface="Arial"/>
                  <a:buNone/>
                </a:pPr>
                <a:r>
                  <a:rPr lang="en-US" sz="2400">
                    <a:solidFill>
                      <a:schemeClr val="dk2"/>
                    </a:solidFill>
                    <a:latin typeface="Arial"/>
                    <a:ea typeface="Arial"/>
                    <a:cs typeface="Arial"/>
                    <a:sym typeface="Arial"/>
                  </a:rPr>
                  <a:t>XGBoost</a:t>
                </a:r>
                <a:endParaRPr sz="2400">
                  <a:solidFill>
                    <a:schemeClr val="dk2"/>
                  </a:solidFill>
                  <a:latin typeface="Arial"/>
                  <a:ea typeface="Arial"/>
                  <a:cs typeface="Arial"/>
                  <a:sym typeface="Arial"/>
                </a:endParaRPr>
              </a:p>
            </p:txBody>
          </p:sp>
          <p:sp>
            <p:nvSpPr>
              <p:cNvPr id="302" name="Google Shape;302;p46"/>
              <p:cNvSpPr/>
              <p:nvPr/>
            </p:nvSpPr>
            <p:spPr>
              <a:xfrm>
                <a:off x="2968659" y="842151"/>
                <a:ext cx="7230913" cy="738858"/>
              </a:xfrm>
              <a:prstGeom prst="roundRect">
                <a:avLst>
                  <a:gd name="adj" fmla="val 10000"/>
                </a:avLst>
              </a:prstGeom>
              <a:solidFill>
                <a:schemeClr val="dk1"/>
              </a:solidFill>
              <a:ln w="9525" cap="flat" cmpd="dbl">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6"/>
              <p:cNvSpPr txBox="1"/>
              <p:nvPr/>
            </p:nvSpPr>
            <p:spPr>
              <a:xfrm>
                <a:off x="2990299" y="863791"/>
                <a:ext cx="7187633" cy="695578"/>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2"/>
                  </a:buClr>
                  <a:buSzPts val="1700"/>
                  <a:buFont typeface="Arial"/>
                  <a:buNone/>
                </a:pPr>
                <a:r>
                  <a:rPr lang="en-US" sz="1700">
                    <a:solidFill>
                      <a:schemeClr val="dk2"/>
                    </a:solidFill>
                    <a:latin typeface="Arial"/>
                    <a:ea typeface="Arial"/>
                    <a:cs typeface="Arial"/>
                    <a:sym typeface="Arial"/>
                  </a:rPr>
                  <a:t>Unsupervised</a:t>
                </a:r>
                <a:endParaRPr/>
              </a:p>
              <a:p>
                <a:pPr marL="0" marR="0" lvl="0" indent="0" algn="ctr" rtl="0">
                  <a:lnSpc>
                    <a:spcPct val="90000"/>
                  </a:lnSpc>
                  <a:spcBef>
                    <a:spcPts val="595"/>
                  </a:spcBef>
                  <a:spcAft>
                    <a:spcPts val="0"/>
                  </a:spcAft>
                  <a:buClr>
                    <a:schemeClr val="dk2"/>
                  </a:buClr>
                  <a:buSzPts val="1700"/>
                  <a:buFont typeface="Arial"/>
                  <a:buNone/>
                </a:pPr>
                <a:r>
                  <a:rPr lang="en-US" sz="1700">
                    <a:solidFill>
                      <a:schemeClr val="dk2"/>
                    </a:solidFill>
                    <a:latin typeface="Arial"/>
                    <a:ea typeface="Arial"/>
                    <a:cs typeface="Arial"/>
                    <a:sym typeface="Arial"/>
                  </a:rPr>
                  <a:t>(When you don’t have labels for your data)</a:t>
                </a:r>
                <a:endParaRPr/>
              </a:p>
            </p:txBody>
          </p:sp>
          <p:sp>
            <p:nvSpPr>
              <p:cNvPr id="304" name="Google Shape;304;p46"/>
              <p:cNvSpPr/>
              <p:nvPr/>
            </p:nvSpPr>
            <p:spPr>
              <a:xfrm>
                <a:off x="2982762" y="1683532"/>
                <a:ext cx="2712731" cy="2396975"/>
              </a:xfrm>
              <a:prstGeom prst="roundRect">
                <a:avLst>
                  <a:gd name="adj" fmla="val 10000"/>
                </a:avLst>
              </a:prstGeom>
              <a:noFill/>
              <a:ln w="9525" cap="flat" cmpd="dbl">
                <a:solidFill>
                  <a:srgbClr val="D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6"/>
              <p:cNvSpPr txBox="1"/>
              <p:nvPr/>
            </p:nvSpPr>
            <p:spPr>
              <a:xfrm>
                <a:off x="3052967" y="1753737"/>
                <a:ext cx="2572321" cy="2256565"/>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2"/>
                  </a:buClr>
                  <a:buSzPts val="2400"/>
                  <a:buFont typeface="Arial"/>
                  <a:buNone/>
                </a:pPr>
                <a:r>
                  <a:rPr lang="en-US" sz="2400">
                    <a:solidFill>
                      <a:schemeClr val="dk2"/>
                    </a:solidFill>
                    <a:latin typeface="Arial"/>
                    <a:ea typeface="Arial"/>
                    <a:cs typeface="Arial"/>
                    <a:sym typeface="Arial"/>
                  </a:rPr>
                  <a:t>Autoencoders</a:t>
                </a:r>
                <a:endParaRPr/>
              </a:p>
            </p:txBody>
          </p:sp>
          <p:sp>
            <p:nvSpPr>
              <p:cNvPr id="306" name="Google Shape;306;p46"/>
              <p:cNvSpPr/>
              <p:nvPr/>
            </p:nvSpPr>
            <p:spPr>
              <a:xfrm>
                <a:off x="5809428" y="1683532"/>
                <a:ext cx="4376042" cy="2403322"/>
              </a:xfrm>
              <a:prstGeom prst="roundRect">
                <a:avLst>
                  <a:gd name="adj" fmla="val 10000"/>
                </a:avLst>
              </a:prstGeom>
              <a:noFill/>
              <a:ln w="9525" cap="flat" cmpd="dbl">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txBox="1"/>
              <p:nvPr/>
            </p:nvSpPr>
            <p:spPr>
              <a:xfrm>
                <a:off x="5879819" y="1753923"/>
                <a:ext cx="4235260" cy="226254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2"/>
                  </a:buClr>
                  <a:buSzPts val="2400"/>
                  <a:buFont typeface="Arial"/>
                  <a:buNone/>
                </a:pPr>
                <a:r>
                  <a:rPr lang="en-US" sz="2400" dirty="0">
                    <a:solidFill>
                      <a:schemeClr val="dk2"/>
                    </a:solidFill>
                    <a:latin typeface="Arial"/>
                    <a:ea typeface="Arial"/>
                    <a:cs typeface="Arial"/>
                    <a:sym typeface="Arial"/>
                  </a:rPr>
                  <a:t>Generative Adversarial Networks</a:t>
                </a:r>
                <a:endParaRPr dirty="0"/>
              </a:p>
            </p:txBody>
          </p:sp>
        </p:grpSp>
        <p:pic>
          <p:nvPicPr>
            <p:cNvPr id="308" name="Google Shape;308;p46" descr="Image result for Kera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60338" y="4181120"/>
              <a:ext cx="972952" cy="972952"/>
            </a:xfrm>
            <a:prstGeom prst="rect">
              <a:avLst/>
            </a:prstGeom>
            <a:noFill/>
            <a:ln>
              <a:noFill/>
            </a:ln>
          </p:spPr>
        </p:pic>
      </p:grpSp>
      <p:pic>
        <p:nvPicPr>
          <p:cNvPr id="310" name="Google Shape;310;p46" descr="Image result for Rapids xgboost"/>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66231" y="4297498"/>
            <a:ext cx="972952" cy="972952"/>
          </a:xfrm>
          <a:prstGeom prst="rect">
            <a:avLst/>
          </a:prstGeom>
          <a:noFill/>
          <a:ln>
            <a:noFill/>
          </a:ln>
        </p:spPr>
      </p:pic>
      <p:pic>
        <p:nvPicPr>
          <p:cNvPr id="20" name="Google Shape;308;p46" descr="Image result for Keras">
            <a:extLst>
              <a:ext uri="{FF2B5EF4-FFF2-40B4-BE49-F238E27FC236}">
                <a16:creationId xmlns:a16="http://schemas.microsoft.com/office/drawing/2014/main" id="{2965F8A1-98DD-9144-BB62-7446B66FE189}"/>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009321" y="4297498"/>
            <a:ext cx="972952" cy="9729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1947464" y="4127421"/>
            <a:ext cx="8239812" cy="1373939"/>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a:solidFill>
                  <a:schemeClr val="lt1"/>
                </a:solidFill>
              </a:rPr>
              <a:t>GPU ACCELERATED XGBOOST</a:t>
            </a:r>
            <a:endParaRPr>
              <a:solidFill>
                <a:srgbClr val="E0E0E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0"/>
          <p:cNvSpPr txBox="1">
            <a:spLocks noGrp="1"/>
          </p:cNvSpPr>
          <p:nvPr>
            <p:ph type="title"/>
          </p:nvPr>
        </p:nvSpPr>
        <p:spPr>
          <a:xfrm>
            <a:off x="82594" y="2381805"/>
            <a:ext cx="3423139" cy="140858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XGBOOST</a:t>
            </a:r>
            <a:endParaRPr/>
          </a:p>
        </p:txBody>
      </p:sp>
      <p:sp>
        <p:nvSpPr>
          <p:cNvPr id="361" name="Google Shape;361;p50"/>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50"/>
          <p:cNvSpPr/>
          <p:nvPr/>
        </p:nvSpPr>
        <p:spPr>
          <a:xfrm>
            <a:off x="5486400" y="1669562"/>
            <a:ext cx="4622193" cy="92333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i="1">
                <a:solidFill>
                  <a:schemeClr val="dk2"/>
                </a:solidFill>
                <a:latin typeface="Trebuchet MS"/>
                <a:ea typeface="Trebuchet MS"/>
                <a:cs typeface="Trebuchet MS"/>
                <a:sym typeface="Trebuchet MS"/>
              </a:rPr>
              <a:t>XGBoost is an implementation of gradient boosted decision trees designed for speed and performance</a:t>
            </a:r>
            <a:r>
              <a:rPr lang="en-US" sz="1800">
                <a:solidFill>
                  <a:schemeClr val="dk2"/>
                </a:solidFill>
                <a:latin typeface="Trebuchet MS"/>
                <a:ea typeface="Trebuchet MS"/>
                <a:cs typeface="Trebuchet MS"/>
                <a:sym typeface="Trebuchet MS"/>
              </a:rPr>
              <a:t>. </a:t>
            </a:r>
            <a:endParaRPr/>
          </a:p>
        </p:txBody>
      </p:sp>
      <p:pic>
        <p:nvPicPr>
          <p:cNvPr id="363" name="Google Shape;363;p50" descr="Image result for quote symbol"/>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64330" y="1616988"/>
            <a:ext cx="1028477" cy="1028477"/>
          </a:xfrm>
          <a:prstGeom prst="rect">
            <a:avLst/>
          </a:prstGeom>
          <a:noFill/>
          <a:ln>
            <a:noFill/>
          </a:ln>
        </p:spPr>
      </p:pic>
      <p:grpSp>
        <p:nvGrpSpPr>
          <p:cNvPr id="364" name="Google Shape;364;p50"/>
          <p:cNvGrpSpPr/>
          <p:nvPr/>
        </p:nvGrpSpPr>
        <p:grpSpPr>
          <a:xfrm>
            <a:off x="4209615" y="3160857"/>
            <a:ext cx="4170154" cy="2653200"/>
            <a:chOff x="4423922" y="3159000"/>
            <a:chExt cx="4170154" cy="2653200"/>
          </a:xfrm>
        </p:grpSpPr>
        <p:pic>
          <p:nvPicPr>
            <p:cNvPr id="365" name="Google Shape;365;p5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714076" y="3159000"/>
              <a:ext cx="2880000" cy="1152000"/>
            </a:xfrm>
            <a:prstGeom prst="rect">
              <a:avLst/>
            </a:prstGeom>
            <a:noFill/>
            <a:ln>
              <a:noFill/>
            </a:ln>
          </p:spPr>
        </p:pic>
        <p:pic>
          <p:nvPicPr>
            <p:cNvPr id="366" name="Google Shape;366;p5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423922" y="4311000"/>
              <a:ext cx="2880000" cy="1501200"/>
            </a:xfrm>
            <a:prstGeom prst="rect">
              <a:avLst/>
            </a:prstGeom>
            <a:noFill/>
            <a:ln>
              <a:noFill/>
            </a:ln>
          </p:spPr>
        </p:pic>
      </p:grpSp>
      <p:sp>
        <p:nvSpPr>
          <p:cNvPr id="367" name="Google Shape;367;p50"/>
          <p:cNvSpPr/>
          <p:nvPr/>
        </p:nvSpPr>
        <p:spPr>
          <a:xfrm>
            <a:off x="4164331" y="649190"/>
            <a:ext cx="5913120" cy="5847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2"/>
                </a:solidFill>
                <a:latin typeface="Trebuchet MS"/>
                <a:ea typeface="Trebuchet MS"/>
                <a:cs typeface="Trebuchet MS"/>
                <a:sym typeface="Trebuchet MS"/>
              </a:rPr>
              <a:t>Definition</a:t>
            </a:r>
            <a:endParaRPr sz="2800">
              <a:solidFill>
                <a:schemeClr val="dk2"/>
              </a:solidFill>
              <a:latin typeface="Trebuchet MS"/>
              <a:ea typeface="Trebuchet MS"/>
              <a:cs typeface="Trebuchet MS"/>
              <a:sym typeface="Trebuchet MS"/>
            </a:endParaRPr>
          </a:p>
        </p:txBody>
      </p:sp>
      <p:sp>
        <p:nvSpPr>
          <p:cNvPr id="368" name="Google Shape;368;p50"/>
          <p:cNvSpPr/>
          <p:nvPr/>
        </p:nvSpPr>
        <p:spPr>
          <a:xfrm>
            <a:off x="7377144" y="4613728"/>
            <a:ext cx="3093460" cy="1200329"/>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a:solidFill>
                  <a:schemeClr val="dk2"/>
                </a:solidFill>
                <a:latin typeface="Trebuchet MS"/>
                <a:ea typeface="Trebuchet MS"/>
                <a:cs typeface="Trebuchet MS"/>
                <a:sym typeface="Trebuchet MS"/>
              </a:rPr>
              <a:t>It is a powerful tool for solving classification and regression problems in a supervised learning setting.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p:nvPr/>
        </p:nvSpPr>
        <p:spPr>
          <a:xfrm>
            <a:off x="0" y="0"/>
            <a:ext cx="4388885"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8"/>
          <p:cNvSpPr txBox="1"/>
          <p:nvPr/>
        </p:nvSpPr>
        <p:spPr>
          <a:xfrm>
            <a:off x="0" y="2790634"/>
            <a:ext cx="4388885"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600" b="1" i="0" u="none" strike="noStrike" cap="none" dirty="0">
                <a:solidFill>
                  <a:schemeClr val="lt1"/>
                </a:solidFill>
                <a:latin typeface="Arial"/>
                <a:ea typeface="Arial"/>
                <a:cs typeface="Arial"/>
                <a:sym typeface="Arial"/>
              </a:rPr>
              <a:t>Prerequisites</a:t>
            </a:r>
            <a:endParaRPr dirty="0"/>
          </a:p>
        </p:txBody>
      </p:sp>
      <p:sp>
        <p:nvSpPr>
          <p:cNvPr id="98" name="Google Shape;98;p18"/>
          <p:cNvSpPr txBox="1"/>
          <p:nvPr/>
        </p:nvSpPr>
        <p:spPr>
          <a:xfrm>
            <a:off x="4896464" y="1885772"/>
            <a:ext cx="5751871" cy="2400657"/>
          </a:xfrm>
          <a:prstGeom prst="rect">
            <a:avLst/>
          </a:prstGeom>
          <a:noFill/>
          <a:ln>
            <a:noFill/>
          </a:ln>
        </p:spPr>
        <p:txBody>
          <a:bodyPr spcFirstLastPara="1" wrap="square" lIns="91425" tIns="45700" rIns="91425" bIns="45700" anchor="ctr" anchorCtr="0">
            <a:noAutofit/>
          </a:bodyPr>
          <a:lstStyle/>
          <a:p>
            <a:pPr>
              <a:lnSpc>
                <a:spcPct val="90000"/>
              </a:lnSpc>
            </a:pPr>
            <a:r>
              <a:rPr lang="en-US" sz="2000" dirty="0">
                <a:solidFill>
                  <a:schemeClr val="dk2"/>
                </a:solidFill>
              </a:rPr>
              <a:t>Professional Data Science Background with Python</a:t>
            </a:r>
          </a:p>
          <a:p>
            <a:pPr marL="0" marR="0" lvl="0" indent="0" algn="l" rtl="0">
              <a:lnSpc>
                <a:spcPct val="90000"/>
              </a:lnSpc>
              <a:spcBef>
                <a:spcPts val="0"/>
              </a:spcBef>
              <a:spcAft>
                <a:spcPts val="0"/>
              </a:spcAft>
              <a:buNone/>
            </a:pPr>
            <a:endParaRPr lang="en-US" sz="2000" dirty="0">
              <a:solidFill>
                <a:schemeClr val="dk2"/>
              </a:solidFill>
            </a:endParaRPr>
          </a:p>
          <a:p>
            <a:pPr marL="0" marR="0" lvl="0" indent="0" algn="l" rtl="0">
              <a:lnSpc>
                <a:spcPct val="90000"/>
              </a:lnSpc>
              <a:spcBef>
                <a:spcPts val="0"/>
              </a:spcBef>
              <a:spcAft>
                <a:spcPts val="0"/>
              </a:spcAft>
              <a:buNone/>
            </a:pPr>
            <a:r>
              <a:rPr lang="en-US" sz="2000" dirty="0">
                <a:solidFill>
                  <a:schemeClr val="dk2"/>
                </a:solidFill>
              </a:rPr>
              <a:t>Basics of Deep Learning – Have trained a DNN</a:t>
            </a:r>
            <a:endParaRPr dirty="0"/>
          </a:p>
        </p:txBody>
      </p:sp>
    </p:spTree>
    <p:extLst>
      <p:ext uri="{BB962C8B-B14F-4D97-AF65-F5344CB8AC3E}">
        <p14:creationId xmlns:p14="http://schemas.microsoft.com/office/powerpoint/2010/main" val="218895227"/>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51"/>
          <p:cNvSpPr txBox="1"/>
          <p:nvPr/>
        </p:nvSpPr>
        <p:spPr>
          <a:xfrm>
            <a:off x="4664654" y="5841891"/>
            <a:ext cx="1653017"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a:solidFill>
                  <a:schemeClr val="dk2"/>
                </a:solidFill>
                <a:latin typeface="Trebuchet MS"/>
                <a:ea typeface="Trebuchet MS"/>
                <a:cs typeface="Trebuchet MS"/>
                <a:sym typeface="Trebuchet MS"/>
              </a:rPr>
              <a:t>Source: </a:t>
            </a:r>
            <a:r>
              <a:rPr lang="en-US" sz="800" u="sng">
                <a:solidFill>
                  <a:schemeClr val="hlink"/>
                </a:solidFill>
                <a:latin typeface="Trebuchet MS"/>
                <a:ea typeface="Trebuchet MS"/>
                <a:cs typeface="Trebuchet MS"/>
                <a:sym typeface="Trebuchet MS"/>
                <a:hlinkClick r:id="rId3"/>
              </a:rPr>
              <a:t>https://goo.gl/eTxVtA</a:t>
            </a:r>
            <a:r>
              <a:rPr lang="en-US" sz="800">
                <a:solidFill>
                  <a:schemeClr val="dk2"/>
                </a:solidFill>
                <a:latin typeface="Trebuchet MS"/>
                <a:ea typeface="Trebuchet MS"/>
                <a:cs typeface="Trebuchet MS"/>
                <a:sym typeface="Trebuchet MS"/>
              </a:rPr>
              <a:t> </a:t>
            </a:r>
            <a:endParaRPr/>
          </a:p>
        </p:txBody>
      </p:sp>
      <p:sp>
        <p:nvSpPr>
          <p:cNvPr id="376" name="Google Shape;376;p51"/>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7" name="Google Shape;377;p51"/>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r>
              <a:rPr lang="en-US" sz="2400" b="0">
                <a:solidFill>
                  <a:schemeClr val="lt2"/>
                </a:solidFill>
                <a:latin typeface="Trebuchet MS"/>
                <a:ea typeface="Trebuchet MS"/>
                <a:cs typeface="Trebuchet MS"/>
                <a:sym typeface="Trebuchet MS"/>
              </a:rPr>
              <a:t>Example of Decision Tree</a:t>
            </a:r>
            <a:endParaRPr/>
          </a:p>
        </p:txBody>
      </p:sp>
      <p:sp>
        <p:nvSpPr>
          <p:cNvPr id="378" name="Google Shape;378;p51"/>
          <p:cNvSpPr txBox="1"/>
          <p:nvPr/>
        </p:nvSpPr>
        <p:spPr>
          <a:xfrm>
            <a:off x="498348" y="661219"/>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dirty="0">
                <a:solidFill>
                  <a:schemeClr val="dk2"/>
                </a:solidFill>
                <a:latin typeface="Trebuchet MS"/>
                <a:ea typeface="Trebuchet MS"/>
                <a:cs typeface="Trebuchet MS"/>
                <a:sym typeface="Trebuchet MS"/>
              </a:rPr>
              <a:t>PREDICT: WHO LIKES COMPUTER GAME X</a:t>
            </a:r>
            <a:endParaRPr dirty="0"/>
          </a:p>
        </p:txBody>
      </p:sp>
      <p:pic>
        <p:nvPicPr>
          <p:cNvPr id="3" name="Picture 2" descr="A diagram of a diagram of a couple of kids&#10;&#10;Description automatically generated">
            <a:extLst>
              <a:ext uri="{FF2B5EF4-FFF2-40B4-BE49-F238E27FC236}">
                <a16:creationId xmlns:a16="http://schemas.microsoft.com/office/drawing/2014/main" id="{9D77FA1A-2F7C-BCE7-5285-1350DA41F041}"/>
              </a:ext>
            </a:extLst>
          </p:cNvPr>
          <p:cNvPicPr>
            <a:picLocks noChangeAspect="1"/>
          </p:cNvPicPr>
          <p:nvPr/>
        </p:nvPicPr>
        <p:blipFill>
          <a:blip r:embed="rId4"/>
          <a:stretch>
            <a:fillRect/>
          </a:stretch>
        </p:blipFill>
        <p:spPr>
          <a:xfrm>
            <a:off x="1444751" y="1644780"/>
            <a:ext cx="8348067" cy="3676466"/>
          </a:xfrm>
          <a:prstGeom prst="rect">
            <a:avLst/>
          </a:prstGeom>
        </p:spPr>
      </p:pic>
    </p:spTree>
    <p:extLst>
      <p:ext uri="{BB962C8B-B14F-4D97-AF65-F5344CB8AC3E}">
        <p14:creationId xmlns:p14="http://schemas.microsoft.com/office/powerpoint/2010/main" val="2001774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52"/>
          <p:cNvSpPr txBox="1"/>
          <p:nvPr/>
        </p:nvSpPr>
        <p:spPr>
          <a:xfrm>
            <a:off x="4664654" y="5841891"/>
            <a:ext cx="1653017"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dirty="0">
                <a:solidFill>
                  <a:schemeClr val="dk2"/>
                </a:solidFill>
                <a:latin typeface="Trebuchet MS"/>
                <a:ea typeface="Trebuchet MS"/>
                <a:cs typeface="Trebuchet MS"/>
                <a:sym typeface="Trebuchet MS"/>
              </a:rPr>
              <a:t>Source: </a:t>
            </a:r>
            <a:r>
              <a:rPr lang="en-US" sz="800" u="sng" dirty="0">
                <a:solidFill>
                  <a:schemeClr val="hlink"/>
                </a:solidFill>
                <a:latin typeface="Trebuchet MS"/>
                <a:ea typeface="Trebuchet MS"/>
                <a:cs typeface="Trebuchet MS"/>
                <a:sym typeface="Trebuchet MS"/>
                <a:hlinkClick r:id="rId3"/>
              </a:rPr>
              <a:t>https://goo.gl/eTxVtA</a:t>
            </a:r>
            <a:r>
              <a:rPr lang="en-US" sz="800" dirty="0">
                <a:solidFill>
                  <a:schemeClr val="dk2"/>
                </a:solidFill>
                <a:latin typeface="Trebuchet MS"/>
                <a:ea typeface="Trebuchet MS"/>
                <a:cs typeface="Trebuchet MS"/>
                <a:sym typeface="Trebuchet MS"/>
              </a:rPr>
              <a:t> </a:t>
            </a:r>
            <a:endParaRPr dirty="0"/>
          </a:p>
        </p:txBody>
      </p:sp>
      <p:sp>
        <p:nvSpPr>
          <p:cNvPr id="388" name="Google Shape;388;p52"/>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9" name="Google Shape;389;p52"/>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endParaRPr sz="2400" b="0">
              <a:solidFill>
                <a:schemeClr val="lt2"/>
              </a:solidFill>
              <a:latin typeface="Trebuchet MS"/>
              <a:ea typeface="Trebuchet MS"/>
              <a:cs typeface="Trebuchet MS"/>
              <a:sym typeface="Trebuchet MS"/>
            </a:endParaRPr>
          </a:p>
        </p:txBody>
      </p:sp>
      <p:sp>
        <p:nvSpPr>
          <p:cNvPr id="390" name="Google Shape;390;p52"/>
          <p:cNvSpPr txBox="1"/>
          <p:nvPr/>
        </p:nvSpPr>
        <p:spPr>
          <a:xfrm>
            <a:off x="244549" y="370070"/>
            <a:ext cx="10229903" cy="99545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ENSEMBLED DECISION TREES</a:t>
            </a:r>
            <a:endParaRPr/>
          </a:p>
        </p:txBody>
      </p:sp>
      <p:pic>
        <p:nvPicPr>
          <p:cNvPr id="3" name="Picture 2" descr="A diagram of a family&#10;&#10;Description automatically generated with medium confidence">
            <a:extLst>
              <a:ext uri="{FF2B5EF4-FFF2-40B4-BE49-F238E27FC236}">
                <a16:creationId xmlns:a16="http://schemas.microsoft.com/office/drawing/2014/main" id="{1C182DF9-FF6D-2940-7E97-093B1CD90874}"/>
              </a:ext>
            </a:extLst>
          </p:cNvPr>
          <p:cNvPicPr>
            <a:picLocks noChangeAspect="1"/>
          </p:cNvPicPr>
          <p:nvPr/>
        </p:nvPicPr>
        <p:blipFill>
          <a:blip r:embed="rId4"/>
          <a:stretch>
            <a:fillRect/>
          </a:stretch>
        </p:blipFill>
        <p:spPr>
          <a:xfrm>
            <a:off x="1278137" y="1445077"/>
            <a:ext cx="8606092" cy="4321474"/>
          </a:xfrm>
          <a:prstGeom prst="rect">
            <a:avLst/>
          </a:prstGeom>
        </p:spPr>
      </p:pic>
    </p:spTree>
    <p:extLst>
      <p:ext uri="{BB962C8B-B14F-4D97-AF65-F5344CB8AC3E}">
        <p14:creationId xmlns:p14="http://schemas.microsoft.com/office/powerpoint/2010/main" val="2869686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3"/>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53"/>
          <p:cNvSpPr txBox="1"/>
          <p:nvPr/>
        </p:nvSpPr>
        <p:spPr>
          <a:xfrm>
            <a:off x="498347" y="1160004"/>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GRADIENT BOOSTED TREES FOR STRONGER PREDICTIONS</a:t>
            </a:r>
            <a:endParaRPr/>
          </a:p>
        </p:txBody>
      </p:sp>
      <p:pic>
        <p:nvPicPr>
          <p:cNvPr id="398" name="Google Shape;398;p53"/>
          <p:cNvPicPr preferRelativeResize="0"/>
          <p:nvPr/>
        </p:nvPicPr>
        <p:blipFill rotWithShape="1">
          <a:blip r:embed="rId3">
            <a:alphaModFix/>
          </a:blip>
          <a:srcRect/>
          <a:stretch/>
        </p:blipFill>
        <p:spPr>
          <a:xfrm>
            <a:off x="1481136" y="2220990"/>
            <a:ext cx="8010525" cy="2200275"/>
          </a:xfrm>
          <a:prstGeom prst="rect">
            <a:avLst/>
          </a:prstGeom>
          <a:noFill/>
          <a:ln>
            <a:noFill/>
          </a:ln>
        </p:spPr>
      </p:pic>
      <p:sp>
        <p:nvSpPr>
          <p:cNvPr id="399" name="Google Shape;399;p53"/>
          <p:cNvSpPr/>
          <p:nvPr/>
        </p:nvSpPr>
        <p:spPr>
          <a:xfrm>
            <a:off x="1073889" y="4688754"/>
            <a:ext cx="4890976" cy="92333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i="1">
                <a:solidFill>
                  <a:schemeClr val="lt2"/>
                </a:solidFill>
                <a:latin typeface="Trebuchet MS"/>
                <a:ea typeface="Trebuchet MS"/>
                <a:cs typeface="Trebuchet MS"/>
                <a:sym typeface="Trebuchet MS"/>
              </a:rPr>
              <a:t>Build trees one at a time, where each new tree helps to correct errors made by previously trained tree.</a:t>
            </a:r>
            <a:endParaRPr/>
          </a:p>
        </p:txBody>
      </p:sp>
      <p:pic>
        <p:nvPicPr>
          <p:cNvPr id="400" name="Google Shape;400;p53"/>
          <p:cNvPicPr preferRelativeResize="0"/>
          <p:nvPr/>
        </p:nvPicPr>
        <p:blipFill rotWithShape="1">
          <a:blip r:embed="rId4">
            <a:alphaModFix/>
          </a:blip>
          <a:srcRect/>
          <a:stretch/>
        </p:blipFill>
        <p:spPr>
          <a:xfrm>
            <a:off x="6963627" y="4574046"/>
            <a:ext cx="3486150" cy="438150"/>
          </a:xfrm>
          <a:prstGeom prst="rect">
            <a:avLst/>
          </a:prstGeom>
          <a:noFill/>
          <a:ln>
            <a:noFill/>
          </a:ln>
        </p:spPr>
      </p:pic>
      <p:cxnSp>
        <p:nvCxnSpPr>
          <p:cNvPr id="401" name="Google Shape;401;p53"/>
          <p:cNvCxnSpPr/>
          <p:nvPr/>
        </p:nvCxnSpPr>
        <p:spPr>
          <a:xfrm flipH="1">
            <a:off x="7070651" y="5012196"/>
            <a:ext cx="1180214" cy="599888"/>
          </a:xfrm>
          <a:prstGeom prst="straightConnector1">
            <a:avLst/>
          </a:prstGeom>
          <a:noFill/>
          <a:ln w="9525" cap="flat" cmpd="sng">
            <a:solidFill>
              <a:schemeClr val="accent4"/>
            </a:solidFill>
            <a:prstDash val="solid"/>
            <a:round/>
            <a:headEnd type="none" w="sm" len="sm"/>
            <a:tailEnd type="triangle" w="med" len="med"/>
          </a:ln>
        </p:spPr>
      </p:cxnSp>
      <p:sp>
        <p:nvSpPr>
          <p:cNvPr id="402" name="Google Shape;402;p53"/>
          <p:cNvSpPr txBox="1"/>
          <p:nvPr/>
        </p:nvSpPr>
        <p:spPr>
          <a:xfrm>
            <a:off x="6145270" y="5612084"/>
            <a:ext cx="1743739" cy="3416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Training Loss</a:t>
            </a:r>
            <a:endParaRPr/>
          </a:p>
        </p:txBody>
      </p:sp>
      <p:cxnSp>
        <p:nvCxnSpPr>
          <p:cNvPr id="403" name="Google Shape;403;p53"/>
          <p:cNvCxnSpPr/>
          <p:nvPr/>
        </p:nvCxnSpPr>
        <p:spPr>
          <a:xfrm rot="10800000">
            <a:off x="9693680" y="4359516"/>
            <a:ext cx="0" cy="371857"/>
          </a:xfrm>
          <a:prstGeom prst="straightConnector1">
            <a:avLst/>
          </a:prstGeom>
          <a:noFill/>
          <a:ln w="9525" cap="flat" cmpd="sng">
            <a:solidFill>
              <a:schemeClr val="accent4"/>
            </a:solidFill>
            <a:prstDash val="solid"/>
            <a:round/>
            <a:headEnd type="none" w="sm" len="sm"/>
            <a:tailEnd type="triangle" w="med" len="med"/>
          </a:ln>
        </p:spPr>
      </p:cxnSp>
      <p:sp>
        <p:nvSpPr>
          <p:cNvPr id="404" name="Google Shape;404;p53"/>
          <p:cNvSpPr txBox="1"/>
          <p:nvPr/>
        </p:nvSpPr>
        <p:spPr>
          <a:xfrm>
            <a:off x="8043659" y="4025832"/>
            <a:ext cx="2896004" cy="3416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Complexity of the Trees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9" y="2170980"/>
            <a:ext cx="2672178" cy="523220"/>
          </a:xfrm>
          <a:prstGeom prst="rect">
            <a:avLst/>
          </a:prstGeom>
          <a:noFill/>
        </p:spPr>
        <p:txBody>
          <a:bodyPr wrap="square" rtlCol="0">
            <a:spAutoFit/>
          </a:bodyPr>
          <a:lstStyle/>
          <a:p>
            <a:pPr algn="ctr"/>
            <a:r>
              <a:rPr lang="en-US" dirty="0"/>
              <a:t>Step 1:  Start as a single leaf </a:t>
            </a:r>
          </a:p>
          <a:p>
            <a:pPr algn="ctr"/>
            <a:r>
              <a:rPr lang="en-US" dirty="0">
                <a:solidFill>
                  <a:schemeClr val="tx2"/>
                </a:solidFill>
              </a:rPr>
              <a:t>Input all residuals</a:t>
            </a:r>
          </a:p>
        </p:txBody>
      </p:sp>
      <p:sp>
        <p:nvSpPr>
          <p:cNvPr id="47" name="Rectangle 46">
            <a:extLst>
              <a:ext uri="{FF2B5EF4-FFF2-40B4-BE49-F238E27FC236}">
                <a16:creationId xmlns:a16="http://schemas.microsoft.com/office/drawing/2014/main" id="{7629B05F-1536-4CF0-92B8-3F6AA47398B7}"/>
              </a:ext>
            </a:extLst>
          </p:cNvPr>
          <p:cNvSpPr/>
          <p:nvPr/>
        </p:nvSpPr>
        <p:spPr>
          <a:xfrm>
            <a:off x="7217546"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6.5, 7.5, -7.5</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1250472" y="2694200"/>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C299C1DF-FB06-46AA-A7C0-1398FAADAB00}"/>
              </a:ext>
            </a:extLst>
          </p:cNvPr>
          <p:cNvSpPr txBox="1"/>
          <p:nvPr/>
        </p:nvSpPr>
        <p:spPr>
          <a:xfrm>
            <a:off x="3622089" y="2973831"/>
            <a:ext cx="2672178" cy="1384995"/>
          </a:xfrm>
          <a:prstGeom prst="rect">
            <a:avLst/>
          </a:prstGeom>
          <a:noFill/>
        </p:spPr>
        <p:txBody>
          <a:bodyPr wrap="square" rtlCol="0">
            <a:spAutoFit/>
          </a:bodyPr>
          <a:lstStyle/>
          <a:p>
            <a:pPr algn="ctr"/>
            <a:r>
              <a:rPr lang="en-US" dirty="0"/>
              <a:t>Step 2:  Calculate similarity score</a:t>
            </a:r>
          </a:p>
          <a:p>
            <a:pPr algn="ctr"/>
            <a:r>
              <a:rPr lang="en-US" dirty="0">
                <a:solidFill>
                  <a:schemeClr val="tx2"/>
                </a:solidFill>
              </a:rPr>
              <a:t>For all residuals</a:t>
            </a:r>
          </a:p>
          <a:p>
            <a:pPr algn="ctr"/>
            <a:endParaRPr lang="en-US" dirty="0">
              <a:solidFill>
                <a:schemeClr val="tx2"/>
              </a:solidFill>
            </a:endParaRPr>
          </a:p>
          <a:p>
            <a:pPr algn="ctr"/>
            <a:r>
              <a:rPr lang="en-US" dirty="0">
                <a:solidFill>
                  <a:schemeClr val="tx2"/>
                </a:solidFill>
              </a:rPr>
              <a:t>Set Threshold  @ Arbitrary Drug Dosage 15</a:t>
            </a:r>
          </a:p>
        </p:txBody>
      </p:sp>
      <p:cxnSp>
        <p:nvCxnSpPr>
          <p:cNvPr id="19" name="Straight Connector 18">
            <a:extLst>
              <a:ext uri="{FF2B5EF4-FFF2-40B4-BE49-F238E27FC236}">
                <a16:creationId xmlns:a16="http://schemas.microsoft.com/office/drawing/2014/main" id="{6E04A15A-EBFE-40B1-9B3D-EDE4F0B9A0CA}"/>
              </a:ext>
            </a:extLst>
          </p:cNvPr>
          <p:cNvCxnSpPr>
            <a:cxnSpLocks/>
          </p:cNvCxnSpPr>
          <p:nvPr/>
        </p:nvCxnSpPr>
        <p:spPr>
          <a:xfrm>
            <a:off x="6968971" y="3257354"/>
            <a:ext cx="25301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32FCF0-E2B6-4F5E-A388-02C526D5D61D}"/>
              </a:ext>
            </a:extLst>
          </p:cNvPr>
          <p:cNvSpPr txBox="1"/>
          <p:nvPr/>
        </p:nvSpPr>
        <p:spPr>
          <a:xfrm>
            <a:off x="7048870" y="2973831"/>
            <a:ext cx="2263806" cy="307777"/>
          </a:xfrm>
          <a:prstGeom prst="rect">
            <a:avLst/>
          </a:prstGeom>
          <a:noFill/>
        </p:spPr>
        <p:txBody>
          <a:bodyPr wrap="square" rtlCol="0">
            <a:spAutoFit/>
          </a:bodyPr>
          <a:lstStyle/>
          <a:p>
            <a:r>
              <a:rPr lang="en-US" dirty="0"/>
              <a:t>Sum of residuals squared</a:t>
            </a:r>
          </a:p>
        </p:txBody>
      </p:sp>
      <p:sp>
        <p:nvSpPr>
          <p:cNvPr id="24" name="TextBox 23">
            <a:extLst>
              <a:ext uri="{FF2B5EF4-FFF2-40B4-BE49-F238E27FC236}">
                <a16:creationId xmlns:a16="http://schemas.microsoft.com/office/drawing/2014/main" id="{9897C250-3FB0-47A6-8CF8-F06753809370}"/>
              </a:ext>
            </a:extLst>
          </p:cNvPr>
          <p:cNvSpPr txBox="1"/>
          <p:nvPr/>
        </p:nvSpPr>
        <p:spPr>
          <a:xfrm>
            <a:off x="6844687" y="3264580"/>
            <a:ext cx="2876356" cy="307777"/>
          </a:xfrm>
          <a:prstGeom prst="rect">
            <a:avLst/>
          </a:prstGeom>
          <a:noFill/>
        </p:spPr>
        <p:txBody>
          <a:bodyPr wrap="square" rtlCol="0">
            <a:spAutoFit/>
          </a:bodyPr>
          <a:lstStyle/>
          <a:p>
            <a:r>
              <a:rPr lang="en-US" dirty="0"/>
              <a:t>No. of residuals  +  Regularization</a:t>
            </a:r>
          </a:p>
        </p:txBody>
      </p:sp>
      <p:sp>
        <p:nvSpPr>
          <p:cNvPr id="27" name="Rectangle 26">
            <a:extLst>
              <a:ext uri="{FF2B5EF4-FFF2-40B4-BE49-F238E27FC236}">
                <a16:creationId xmlns:a16="http://schemas.microsoft.com/office/drawing/2014/main" id="{41BABD73-A379-4972-96D1-6DD879F7E54A}"/>
              </a:ext>
            </a:extLst>
          </p:cNvPr>
          <p:cNvSpPr/>
          <p:nvPr/>
        </p:nvSpPr>
        <p:spPr>
          <a:xfrm>
            <a:off x="7253056" y="3974420"/>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6.5, 7.5, -7.5</a:t>
            </a:r>
          </a:p>
        </p:txBody>
      </p:sp>
      <p:sp>
        <p:nvSpPr>
          <p:cNvPr id="29" name="TextBox 28">
            <a:extLst>
              <a:ext uri="{FF2B5EF4-FFF2-40B4-BE49-F238E27FC236}">
                <a16:creationId xmlns:a16="http://schemas.microsoft.com/office/drawing/2014/main" id="{519B2E0F-5259-4729-8A75-6F9B71A6B25B}"/>
              </a:ext>
            </a:extLst>
          </p:cNvPr>
          <p:cNvSpPr txBox="1"/>
          <p:nvPr/>
        </p:nvSpPr>
        <p:spPr>
          <a:xfrm>
            <a:off x="1062367" y="2409545"/>
            <a:ext cx="484575" cy="307777"/>
          </a:xfrm>
          <a:prstGeom prst="rect">
            <a:avLst/>
          </a:prstGeom>
          <a:noFill/>
        </p:spPr>
        <p:txBody>
          <a:bodyPr wrap="square" rtlCol="0">
            <a:spAutoFit/>
          </a:bodyPr>
          <a:lstStyle/>
          <a:p>
            <a:r>
              <a:rPr lang="en-US" dirty="0"/>
              <a: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9312676" y="3931737"/>
            <a:ext cx="1544707" cy="492443"/>
          </a:xfrm>
          <a:prstGeom prst="rect">
            <a:avLst/>
          </a:prstGeom>
          <a:noFill/>
        </p:spPr>
        <p:txBody>
          <a:bodyPr wrap="square" rtlCol="0">
            <a:spAutoFit/>
          </a:bodyPr>
          <a:lstStyle/>
          <a:p>
            <a:pPr algn="ctr"/>
            <a:r>
              <a:rPr lang="en-US" dirty="0">
                <a:solidFill>
                  <a:schemeClr val="tx2"/>
                </a:solidFill>
              </a:rPr>
              <a:t>S0 = 4</a:t>
            </a:r>
          </a:p>
          <a:p>
            <a:pPr algn="ctr"/>
            <a:r>
              <a:rPr lang="en-US" sz="1100" dirty="0"/>
              <a:t>Setting Reg = 0</a:t>
            </a:r>
          </a:p>
        </p:txBody>
      </p:sp>
      <p:sp>
        <p:nvSpPr>
          <p:cNvPr id="35" name="TextBox 34">
            <a:extLst>
              <a:ext uri="{FF2B5EF4-FFF2-40B4-BE49-F238E27FC236}">
                <a16:creationId xmlns:a16="http://schemas.microsoft.com/office/drawing/2014/main" id="{3BA012AB-86BD-4D1F-B33B-B8FEAEAF3958}"/>
              </a:ext>
            </a:extLst>
          </p:cNvPr>
          <p:cNvSpPr txBox="1"/>
          <p:nvPr/>
        </p:nvSpPr>
        <p:spPr>
          <a:xfrm>
            <a:off x="3826276" y="5838409"/>
            <a:ext cx="3343696" cy="261610"/>
          </a:xfrm>
          <a:prstGeom prst="rect">
            <a:avLst/>
          </a:prstGeom>
          <a:noFill/>
        </p:spPr>
        <p:txBody>
          <a:bodyPr wrap="square">
            <a:spAutoFit/>
          </a:bodyPr>
          <a:lstStyle/>
          <a:p>
            <a:r>
              <a:rPr lang="en-US" sz="1050" dirty="0">
                <a:solidFill>
                  <a:schemeClr val="tx2"/>
                </a:solidFill>
                <a:hlinkClick r:id="rId3"/>
              </a:rPr>
              <a:t>https://www.youtube.com/watch?v=OtD8wVaFm6E</a:t>
            </a:r>
            <a:endParaRPr lang="en-US" sz="1050" dirty="0">
              <a:solidFill>
                <a:schemeClr val="tx2"/>
              </a:solidFill>
            </a:endParaRPr>
          </a:p>
        </p:txBody>
      </p:sp>
    </p:spTree>
    <p:extLst>
      <p:ext uri="{BB962C8B-B14F-4D97-AF65-F5344CB8AC3E}">
        <p14:creationId xmlns:p14="http://schemas.microsoft.com/office/powerpoint/2010/main" val="148984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8" y="2170980"/>
            <a:ext cx="2915811" cy="523220"/>
          </a:xfrm>
          <a:prstGeom prst="rect">
            <a:avLst/>
          </a:prstGeom>
          <a:noFill/>
        </p:spPr>
        <p:txBody>
          <a:bodyPr wrap="square" rtlCol="0">
            <a:spAutoFit/>
          </a:bodyPr>
          <a:lstStyle/>
          <a:p>
            <a:pPr algn="ctr"/>
            <a:r>
              <a:rPr lang="en-US" dirty="0"/>
              <a:t>Step 3:  Calculate Similarity Score</a:t>
            </a:r>
          </a:p>
          <a:p>
            <a:pPr algn="ctr"/>
            <a:r>
              <a:rPr lang="en-US" dirty="0">
                <a:solidFill>
                  <a:schemeClr val="tx2"/>
                </a:solidFill>
              </a:rPr>
              <a:t>For Left and Right Sub Trees </a:t>
            </a:r>
          </a:p>
        </p:txBody>
      </p:sp>
      <p:sp>
        <p:nvSpPr>
          <p:cNvPr id="47" name="Rectangle 46">
            <a:extLst>
              <a:ext uri="{FF2B5EF4-FFF2-40B4-BE49-F238E27FC236}">
                <a16:creationId xmlns:a16="http://schemas.microsoft.com/office/drawing/2014/main" id="{7629B05F-1536-4CF0-92B8-3F6AA47398B7}"/>
              </a:ext>
            </a:extLst>
          </p:cNvPr>
          <p:cNvSpPr/>
          <p:nvPr/>
        </p:nvSpPr>
        <p:spPr>
          <a:xfrm>
            <a:off x="6761179"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6.5, 7.5, -7.5</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1250472" y="2694200"/>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519B2E0F-5259-4729-8A75-6F9B71A6B25B}"/>
              </a:ext>
            </a:extLst>
          </p:cNvPr>
          <p:cNvSpPr txBox="1"/>
          <p:nvPr/>
        </p:nvSpPr>
        <p:spPr>
          <a:xfrm>
            <a:off x="1062367" y="2409545"/>
            <a:ext cx="484575" cy="307777"/>
          </a:xfrm>
          <a:prstGeom prst="rect">
            <a:avLst/>
          </a:prstGeom>
          <a:noFill/>
        </p:spPr>
        <p:txBody>
          <a:bodyPr wrap="square" rtlCol="0">
            <a:spAutoFit/>
          </a:bodyPr>
          <a:lstStyle/>
          <a:p>
            <a:r>
              <a:rPr lang="en-US" dirty="0"/>
              <a: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304422"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541893"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688896"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957077"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734153"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 7.5, -7.5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9521659" y="3157303"/>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57" name="TextBox 56">
            <a:extLst>
              <a:ext uri="{FF2B5EF4-FFF2-40B4-BE49-F238E27FC236}">
                <a16:creationId xmlns:a16="http://schemas.microsoft.com/office/drawing/2014/main" id="{C5FC0EB6-51BF-4552-A44F-B11552C184A0}"/>
              </a:ext>
            </a:extLst>
          </p:cNvPr>
          <p:cNvSpPr txBox="1"/>
          <p:nvPr/>
        </p:nvSpPr>
        <p:spPr>
          <a:xfrm>
            <a:off x="3622088" y="3894615"/>
            <a:ext cx="2915811" cy="738664"/>
          </a:xfrm>
          <a:prstGeom prst="rect">
            <a:avLst/>
          </a:prstGeom>
          <a:noFill/>
        </p:spPr>
        <p:txBody>
          <a:bodyPr wrap="square" rtlCol="0">
            <a:spAutoFit/>
          </a:bodyPr>
          <a:lstStyle/>
          <a:p>
            <a:pPr algn="ctr"/>
            <a:r>
              <a:rPr lang="en-US" dirty="0"/>
              <a:t>Step 4:  Calculate Gain</a:t>
            </a:r>
          </a:p>
          <a:p>
            <a:pPr algn="ctr"/>
            <a:r>
              <a:rPr lang="en-US" dirty="0">
                <a:solidFill>
                  <a:schemeClr val="tx2"/>
                </a:solidFill>
              </a:rPr>
              <a:t>Lower Leaves cluster similar residuals than root ?</a:t>
            </a:r>
          </a:p>
        </p:txBody>
      </p:sp>
      <p:sp>
        <p:nvSpPr>
          <p:cNvPr id="59" name="TextBox 58">
            <a:extLst>
              <a:ext uri="{FF2B5EF4-FFF2-40B4-BE49-F238E27FC236}">
                <a16:creationId xmlns:a16="http://schemas.microsoft.com/office/drawing/2014/main" id="{0DF15F34-9713-4AC9-B5EF-2890D4B1599E}"/>
              </a:ext>
            </a:extLst>
          </p:cNvPr>
          <p:cNvSpPr txBox="1"/>
          <p:nvPr/>
        </p:nvSpPr>
        <p:spPr>
          <a:xfrm>
            <a:off x="6537899" y="3996436"/>
            <a:ext cx="3868963" cy="461665"/>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schemeClr val="bg2"/>
                </a:solidFill>
              </a:rPr>
              <a:t>Gain =  Left Similarity + Right Similarity</a:t>
            </a:r>
          </a:p>
          <a:p>
            <a:pPr algn="ctr"/>
            <a:r>
              <a:rPr lang="en-US" sz="1200" dirty="0">
                <a:solidFill>
                  <a:schemeClr val="bg2"/>
                </a:solidFill>
              </a:rPr>
              <a:t> – Root Similarity</a:t>
            </a:r>
          </a:p>
        </p:txBody>
      </p:sp>
      <p:sp>
        <p:nvSpPr>
          <p:cNvPr id="62" name="TextBox 61">
            <a:extLst>
              <a:ext uri="{FF2B5EF4-FFF2-40B4-BE49-F238E27FC236}">
                <a16:creationId xmlns:a16="http://schemas.microsoft.com/office/drawing/2014/main" id="{86187916-C932-4B20-9E19-6F118BCBF176}"/>
              </a:ext>
            </a:extLst>
          </p:cNvPr>
          <p:cNvSpPr txBox="1"/>
          <p:nvPr/>
        </p:nvSpPr>
        <p:spPr>
          <a:xfrm>
            <a:off x="7531085" y="4693319"/>
            <a:ext cx="1544707" cy="307777"/>
          </a:xfrm>
          <a:prstGeom prst="rect">
            <a:avLst/>
          </a:prstGeom>
          <a:noFill/>
        </p:spPr>
        <p:txBody>
          <a:bodyPr wrap="square" rtlCol="0">
            <a:spAutoFit/>
          </a:bodyPr>
          <a:lstStyle/>
          <a:p>
            <a:pPr algn="ctr"/>
            <a:r>
              <a:rPr lang="en-US" dirty="0">
                <a:solidFill>
                  <a:schemeClr val="tx2"/>
                </a:solidFill>
              </a:rPr>
              <a:t>G1 = 120.33</a:t>
            </a:r>
          </a:p>
        </p:txBody>
      </p:sp>
    </p:spTree>
    <p:extLst>
      <p:ext uri="{BB962C8B-B14F-4D97-AF65-F5344CB8AC3E}">
        <p14:creationId xmlns:p14="http://schemas.microsoft.com/office/powerpoint/2010/main" val="79965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8" y="2170980"/>
            <a:ext cx="2915811" cy="523220"/>
          </a:xfrm>
          <a:prstGeom prst="rect">
            <a:avLst/>
          </a:prstGeom>
          <a:noFill/>
        </p:spPr>
        <p:txBody>
          <a:bodyPr wrap="square" rtlCol="0">
            <a:spAutoFit/>
          </a:bodyPr>
          <a:lstStyle/>
          <a:p>
            <a:pPr algn="ctr"/>
            <a:r>
              <a:rPr lang="en-US" dirty="0"/>
              <a:t>Step 5:  Calculate Similarity Score</a:t>
            </a:r>
          </a:p>
          <a:p>
            <a:pPr algn="ctr"/>
            <a:r>
              <a:rPr lang="en-US" dirty="0">
                <a:solidFill>
                  <a:schemeClr val="tx2"/>
                </a:solidFill>
              </a:rPr>
              <a:t>For Left and Right Sub Trees </a:t>
            </a:r>
          </a:p>
        </p:txBody>
      </p:sp>
      <p:sp>
        <p:nvSpPr>
          <p:cNvPr id="47" name="Rectangle 46">
            <a:extLst>
              <a:ext uri="{FF2B5EF4-FFF2-40B4-BE49-F238E27FC236}">
                <a16:creationId xmlns:a16="http://schemas.microsoft.com/office/drawing/2014/main" id="{7629B05F-1536-4CF0-92B8-3F6AA47398B7}"/>
              </a:ext>
            </a:extLst>
          </p:cNvPr>
          <p:cNvSpPr/>
          <p:nvPr/>
        </p:nvSpPr>
        <p:spPr>
          <a:xfrm>
            <a:off x="6761179"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1688102" y="2645546"/>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519B2E0F-5259-4729-8A75-6F9B71A6B25B}"/>
              </a:ext>
            </a:extLst>
          </p:cNvPr>
          <p:cNvSpPr txBox="1"/>
          <p:nvPr/>
        </p:nvSpPr>
        <p:spPr>
          <a:xfrm>
            <a:off x="1452276" y="2381500"/>
            <a:ext cx="562625" cy="307777"/>
          </a:xfrm>
          <a:prstGeom prst="rect">
            <a:avLst/>
          </a:prstGeom>
          <a:noFill/>
        </p:spPr>
        <p:txBody>
          <a:bodyPr wrap="square" rtlCol="0">
            <a:spAutoFit/>
          </a:bodyPr>
          <a:lstStyle/>
          <a:p>
            <a:r>
              <a:rPr lang="en-US" dirty="0"/>
              <a:t>22.5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304422" y="3149907"/>
            <a:ext cx="1544707" cy="492443"/>
          </a:xfrm>
          <a:prstGeom prst="rect">
            <a:avLst/>
          </a:prstGeom>
          <a:noFill/>
        </p:spPr>
        <p:txBody>
          <a:bodyPr wrap="square" rtlCol="0">
            <a:spAutoFit/>
          </a:bodyPr>
          <a:lstStyle/>
          <a:p>
            <a:pPr algn="ctr"/>
            <a:r>
              <a:rPr lang="en-US" dirty="0">
                <a:solidFill>
                  <a:schemeClr val="tx2"/>
                </a:solidFill>
              </a:rPr>
              <a:t>S10 = 8</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541893"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688896"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957077"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-10.5 , 6.5</a:t>
            </a:r>
          </a:p>
        </p:txBody>
      </p:sp>
      <p:sp>
        <p:nvSpPr>
          <p:cNvPr id="41" name="Rectangle 40">
            <a:extLst>
              <a:ext uri="{FF2B5EF4-FFF2-40B4-BE49-F238E27FC236}">
                <a16:creationId xmlns:a16="http://schemas.microsoft.com/office/drawing/2014/main" id="{03165EC2-B066-4A3C-B925-6BEE0E053387}"/>
              </a:ext>
            </a:extLst>
          </p:cNvPr>
          <p:cNvSpPr/>
          <p:nvPr/>
        </p:nvSpPr>
        <p:spPr>
          <a:xfrm>
            <a:off x="7734153"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7.5, -7.5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9521659" y="3157303"/>
            <a:ext cx="1544707" cy="492443"/>
          </a:xfrm>
          <a:prstGeom prst="rect">
            <a:avLst/>
          </a:prstGeom>
          <a:noFill/>
        </p:spPr>
        <p:txBody>
          <a:bodyPr wrap="square" rtlCol="0">
            <a:spAutoFit/>
          </a:bodyPr>
          <a:lstStyle/>
          <a:p>
            <a:pPr algn="ctr"/>
            <a:r>
              <a:rPr lang="en-US" dirty="0">
                <a:solidFill>
                  <a:schemeClr val="tx2"/>
                </a:solidFill>
              </a:rPr>
              <a:t>S11 = 0</a:t>
            </a:r>
          </a:p>
          <a:p>
            <a:pPr algn="ctr"/>
            <a:r>
              <a:rPr lang="en-US" sz="1100" dirty="0"/>
              <a:t>Setting Reg = 0</a:t>
            </a:r>
          </a:p>
        </p:txBody>
      </p:sp>
      <p:sp>
        <p:nvSpPr>
          <p:cNvPr id="57" name="TextBox 56">
            <a:extLst>
              <a:ext uri="{FF2B5EF4-FFF2-40B4-BE49-F238E27FC236}">
                <a16:creationId xmlns:a16="http://schemas.microsoft.com/office/drawing/2014/main" id="{C5FC0EB6-51BF-4552-A44F-B11552C184A0}"/>
              </a:ext>
            </a:extLst>
          </p:cNvPr>
          <p:cNvSpPr txBox="1"/>
          <p:nvPr/>
        </p:nvSpPr>
        <p:spPr>
          <a:xfrm>
            <a:off x="3622088" y="3899053"/>
            <a:ext cx="2915811" cy="738664"/>
          </a:xfrm>
          <a:prstGeom prst="rect">
            <a:avLst/>
          </a:prstGeom>
          <a:noFill/>
        </p:spPr>
        <p:txBody>
          <a:bodyPr wrap="square" rtlCol="0">
            <a:spAutoFit/>
          </a:bodyPr>
          <a:lstStyle/>
          <a:p>
            <a:pPr algn="ctr"/>
            <a:r>
              <a:rPr lang="en-US" dirty="0"/>
              <a:t>Step 6:  Calculate Gain</a:t>
            </a:r>
          </a:p>
          <a:p>
            <a:pPr algn="ctr"/>
            <a:r>
              <a:rPr lang="en-US" dirty="0">
                <a:solidFill>
                  <a:schemeClr val="tx2"/>
                </a:solidFill>
              </a:rPr>
              <a:t>Lower Leaves cluster similar residuals than root ?</a:t>
            </a:r>
          </a:p>
        </p:txBody>
      </p:sp>
      <p:sp>
        <p:nvSpPr>
          <p:cNvPr id="59" name="TextBox 58">
            <a:extLst>
              <a:ext uri="{FF2B5EF4-FFF2-40B4-BE49-F238E27FC236}">
                <a16:creationId xmlns:a16="http://schemas.microsoft.com/office/drawing/2014/main" id="{0DF15F34-9713-4AC9-B5EF-2890D4B1599E}"/>
              </a:ext>
            </a:extLst>
          </p:cNvPr>
          <p:cNvSpPr txBox="1"/>
          <p:nvPr/>
        </p:nvSpPr>
        <p:spPr>
          <a:xfrm>
            <a:off x="6537899" y="3996436"/>
            <a:ext cx="3868963" cy="461665"/>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schemeClr val="bg2"/>
                </a:solidFill>
              </a:rPr>
              <a:t>Gain =  Left Similarity + Right Similarity</a:t>
            </a:r>
          </a:p>
          <a:p>
            <a:pPr algn="ctr"/>
            <a:r>
              <a:rPr lang="en-US" sz="1200" dirty="0">
                <a:solidFill>
                  <a:schemeClr val="bg2"/>
                </a:solidFill>
              </a:rPr>
              <a:t> – Root Similarity</a:t>
            </a:r>
          </a:p>
        </p:txBody>
      </p:sp>
      <p:sp>
        <p:nvSpPr>
          <p:cNvPr id="62" name="TextBox 61">
            <a:extLst>
              <a:ext uri="{FF2B5EF4-FFF2-40B4-BE49-F238E27FC236}">
                <a16:creationId xmlns:a16="http://schemas.microsoft.com/office/drawing/2014/main" id="{86187916-C932-4B20-9E19-6F118BCBF176}"/>
              </a:ext>
            </a:extLst>
          </p:cNvPr>
          <p:cNvSpPr txBox="1"/>
          <p:nvPr/>
        </p:nvSpPr>
        <p:spPr>
          <a:xfrm>
            <a:off x="7531085" y="4693319"/>
            <a:ext cx="1544707" cy="307777"/>
          </a:xfrm>
          <a:prstGeom prst="rect">
            <a:avLst/>
          </a:prstGeom>
          <a:noFill/>
        </p:spPr>
        <p:txBody>
          <a:bodyPr wrap="square" rtlCol="0">
            <a:spAutoFit/>
          </a:bodyPr>
          <a:lstStyle/>
          <a:p>
            <a:pPr algn="ctr"/>
            <a:r>
              <a:rPr lang="en-US" dirty="0">
                <a:solidFill>
                  <a:schemeClr val="tx2"/>
                </a:solidFill>
              </a:rPr>
              <a:t>G2 = 4</a:t>
            </a:r>
          </a:p>
        </p:txBody>
      </p:sp>
      <p:sp>
        <p:nvSpPr>
          <p:cNvPr id="9" name="TextBox 8">
            <a:extLst>
              <a:ext uri="{FF2B5EF4-FFF2-40B4-BE49-F238E27FC236}">
                <a16:creationId xmlns:a16="http://schemas.microsoft.com/office/drawing/2014/main" id="{C00083F9-E4B9-4A6B-A302-716E0E96A12E}"/>
              </a:ext>
            </a:extLst>
          </p:cNvPr>
          <p:cNvSpPr txBox="1"/>
          <p:nvPr/>
        </p:nvSpPr>
        <p:spPr>
          <a:xfrm>
            <a:off x="6467973" y="4998267"/>
            <a:ext cx="3868964" cy="615553"/>
          </a:xfrm>
          <a:prstGeom prst="rect">
            <a:avLst/>
          </a:prstGeom>
          <a:noFill/>
        </p:spPr>
        <p:txBody>
          <a:bodyPr wrap="square" rtlCol="0">
            <a:spAutoFit/>
          </a:bodyPr>
          <a:lstStyle/>
          <a:p>
            <a:pPr algn="ctr"/>
            <a:r>
              <a:rPr lang="en-US" dirty="0">
                <a:solidFill>
                  <a:schemeClr val="bg2"/>
                </a:solidFill>
              </a:rPr>
              <a:t>Since G2 = 4  </a:t>
            </a:r>
            <a:r>
              <a:rPr lang="en-US" sz="2000" dirty="0">
                <a:solidFill>
                  <a:schemeClr val="bg2"/>
                </a:solidFill>
              </a:rPr>
              <a:t>&lt;</a:t>
            </a:r>
            <a:r>
              <a:rPr lang="en-US" dirty="0">
                <a:solidFill>
                  <a:schemeClr val="bg2"/>
                </a:solidFill>
              </a:rPr>
              <a:t>  G1 = 120.33</a:t>
            </a:r>
          </a:p>
          <a:p>
            <a:pPr algn="ctr"/>
            <a:r>
              <a:rPr lang="en-US" dirty="0">
                <a:solidFill>
                  <a:schemeClr val="tx2"/>
                </a:solidFill>
              </a:rPr>
              <a:t>Tree 1 had better split </a:t>
            </a:r>
            <a:endParaRPr lang="en-US" sz="1100" dirty="0"/>
          </a:p>
        </p:txBody>
      </p:sp>
    </p:spTree>
    <p:extLst>
      <p:ext uri="{BB962C8B-B14F-4D97-AF65-F5344CB8AC3E}">
        <p14:creationId xmlns:p14="http://schemas.microsoft.com/office/powerpoint/2010/main" val="338246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8" y="2170980"/>
            <a:ext cx="2915811" cy="523220"/>
          </a:xfrm>
          <a:prstGeom prst="rect">
            <a:avLst/>
          </a:prstGeom>
          <a:noFill/>
        </p:spPr>
        <p:txBody>
          <a:bodyPr wrap="square" rtlCol="0">
            <a:spAutoFit/>
          </a:bodyPr>
          <a:lstStyle/>
          <a:p>
            <a:pPr algn="ctr"/>
            <a:r>
              <a:rPr lang="en-US" dirty="0"/>
              <a:t>Step 7:  Calculate Similarity Score</a:t>
            </a:r>
          </a:p>
          <a:p>
            <a:pPr algn="ctr"/>
            <a:r>
              <a:rPr lang="en-US" dirty="0">
                <a:solidFill>
                  <a:schemeClr val="tx2"/>
                </a:solidFill>
              </a:rPr>
              <a:t>For Left and Right Sub Trees </a:t>
            </a:r>
          </a:p>
        </p:txBody>
      </p:sp>
      <p:sp>
        <p:nvSpPr>
          <p:cNvPr id="47" name="Rectangle 46">
            <a:extLst>
              <a:ext uri="{FF2B5EF4-FFF2-40B4-BE49-F238E27FC236}">
                <a16:creationId xmlns:a16="http://schemas.microsoft.com/office/drawing/2014/main" id="{7629B05F-1536-4CF0-92B8-3F6AA47398B7}"/>
              </a:ext>
            </a:extLst>
          </p:cNvPr>
          <p:cNvSpPr/>
          <p:nvPr/>
        </p:nvSpPr>
        <p:spPr>
          <a:xfrm>
            <a:off x="6761179"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30</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2014901" y="2635373"/>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519B2E0F-5259-4729-8A75-6F9B71A6B25B}"/>
              </a:ext>
            </a:extLst>
          </p:cNvPr>
          <p:cNvSpPr txBox="1"/>
          <p:nvPr/>
        </p:nvSpPr>
        <p:spPr>
          <a:xfrm>
            <a:off x="1841582" y="2386422"/>
            <a:ext cx="562625" cy="307777"/>
          </a:xfrm>
          <a:prstGeom prst="rect">
            <a:avLst/>
          </a:prstGeom>
          <a:noFill/>
        </p:spPr>
        <p:txBody>
          <a:bodyPr wrap="square" rtlCol="0">
            <a:spAutoFit/>
          </a:bodyPr>
          <a:lstStyle/>
          <a:p>
            <a:r>
              <a:rPr lang="en-US" dirty="0"/>
              <a:t>30</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304422" y="3149907"/>
            <a:ext cx="1544707" cy="492443"/>
          </a:xfrm>
          <a:prstGeom prst="rect">
            <a:avLst/>
          </a:prstGeom>
          <a:noFill/>
        </p:spPr>
        <p:txBody>
          <a:bodyPr wrap="square" rtlCol="0">
            <a:spAutoFit/>
          </a:bodyPr>
          <a:lstStyle/>
          <a:p>
            <a:pPr algn="ctr"/>
            <a:r>
              <a:rPr lang="en-US" dirty="0">
                <a:solidFill>
                  <a:schemeClr val="tx2"/>
                </a:solidFill>
              </a:rPr>
              <a:t>S10 =  4.08</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493512" y="2601158"/>
            <a:ext cx="1195384"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688896" y="2601158"/>
            <a:ext cx="1322790"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87432" y="3194479"/>
            <a:ext cx="1612159"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-10.5 , 6.5, 7.5</a:t>
            </a:r>
          </a:p>
        </p:txBody>
      </p:sp>
      <p:sp>
        <p:nvSpPr>
          <p:cNvPr id="41" name="Rectangle 40">
            <a:extLst>
              <a:ext uri="{FF2B5EF4-FFF2-40B4-BE49-F238E27FC236}">
                <a16:creationId xmlns:a16="http://schemas.microsoft.com/office/drawing/2014/main" id="{03165EC2-B066-4A3C-B925-6BEE0E053387}"/>
              </a:ext>
            </a:extLst>
          </p:cNvPr>
          <p:cNvSpPr/>
          <p:nvPr/>
        </p:nvSpPr>
        <p:spPr>
          <a:xfrm>
            <a:off x="8433786" y="3199659"/>
            <a:ext cx="1155800"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9521659" y="3157303"/>
            <a:ext cx="1544707" cy="492443"/>
          </a:xfrm>
          <a:prstGeom prst="rect">
            <a:avLst/>
          </a:prstGeom>
          <a:noFill/>
        </p:spPr>
        <p:txBody>
          <a:bodyPr wrap="square" rtlCol="0">
            <a:spAutoFit/>
          </a:bodyPr>
          <a:lstStyle/>
          <a:p>
            <a:pPr algn="ctr"/>
            <a:r>
              <a:rPr lang="en-US" dirty="0">
                <a:solidFill>
                  <a:schemeClr val="tx2"/>
                </a:solidFill>
              </a:rPr>
              <a:t>S11 = 56.25</a:t>
            </a:r>
          </a:p>
          <a:p>
            <a:pPr algn="ctr"/>
            <a:r>
              <a:rPr lang="en-US" sz="1100" dirty="0"/>
              <a:t>Setting Reg = 0</a:t>
            </a:r>
          </a:p>
        </p:txBody>
      </p:sp>
      <p:sp>
        <p:nvSpPr>
          <p:cNvPr id="57" name="TextBox 56">
            <a:extLst>
              <a:ext uri="{FF2B5EF4-FFF2-40B4-BE49-F238E27FC236}">
                <a16:creationId xmlns:a16="http://schemas.microsoft.com/office/drawing/2014/main" id="{C5FC0EB6-51BF-4552-A44F-B11552C184A0}"/>
              </a:ext>
            </a:extLst>
          </p:cNvPr>
          <p:cNvSpPr txBox="1"/>
          <p:nvPr/>
        </p:nvSpPr>
        <p:spPr>
          <a:xfrm>
            <a:off x="3622088" y="3899053"/>
            <a:ext cx="2915811" cy="738664"/>
          </a:xfrm>
          <a:prstGeom prst="rect">
            <a:avLst/>
          </a:prstGeom>
          <a:noFill/>
        </p:spPr>
        <p:txBody>
          <a:bodyPr wrap="square" rtlCol="0">
            <a:spAutoFit/>
          </a:bodyPr>
          <a:lstStyle/>
          <a:p>
            <a:pPr algn="ctr"/>
            <a:r>
              <a:rPr lang="en-US" dirty="0"/>
              <a:t>Step 6:  Calculate Gain</a:t>
            </a:r>
          </a:p>
          <a:p>
            <a:pPr algn="ctr"/>
            <a:r>
              <a:rPr lang="en-US" dirty="0">
                <a:solidFill>
                  <a:schemeClr val="tx2"/>
                </a:solidFill>
              </a:rPr>
              <a:t>Lower Leaves cluster similar residuals than root ?</a:t>
            </a:r>
          </a:p>
        </p:txBody>
      </p:sp>
      <p:sp>
        <p:nvSpPr>
          <p:cNvPr id="59" name="TextBox 58">
            <a:extLst>
              <a:ext uri="{FF2B5EF4-FFF2-40B4-BE49-F238E27FC236}">
                <a16:creationId xmlns:a16="http://schemas.microsoft.com/office/drawing/2014/main" id="{0DF15F34-9713-4AC9-B5EF-2890D4B1599E}"/>
              </a:ext>
            </a:extLst>
          </p:cNvPr>
          <p:cNvSpPr txBox="1"/>
          <p:nvPr/>
        </p:nvSpPr>
        <p:spPr>
          <a:xfrm>
            <a:off x="6537899" y="3996436"/>
            <a:ext cx="3868963" cy="461665"/>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schemeClr val="bg2"/>
                </a:solidFill>
              </a:rPr>
              <a:t>Gain =  Left Similarity + Right Similarity</a:t>
            </a:r>
          </a:p>
          <a:p>
            <a:pPr algn="ctr"/>
            <a:r>
              <a:rPr lang="en-US" sz="1200" dirty="0">
                <a:solidFill>
                  <a:schemeClr val="bg2"/>
                </a:solidFill>
              </a:rPr>
              <a:t> – Root Similarity</a:t>
            </a:r>
          </a:p>
        </p:txBody>
      </p:sp>
      <p:sp>
        <p:nvSpPr>
          <p:cNvPr id="62" name="TextBox 61">
            <a:extLst>
              <a:ext uri="{FF2B5EF4-FFF2-40B4-BE49-F238E27FC236}">
                <a16:creationId xmlns:a16="http://schemas.microsoft.com/office/drawing/2014/main" id="{86187916-C932-4B20-9E19-6F118BCBF176}"/>
              </a:ext>
            </a:extLst>
          </p:cNvPr>
          <p:cNvSpPr txBox="1"/>
          <p:nvPr/>
        </p:nvSpPr>
        <p:spPr>
          <a:xfrm>
            <a:off x="7531085" y="4693319"/>
            <a:ext cx="1544707" cy="307777"/>
          </a:xfrm>
          <a:prstGeom prst="rect">
            <a:avLst/>
          </a:prstGeom>
          <a:noFill/>
        </p:spPr>
        <p:txBody>
          <a:bodyPr wrap="square" rtlCol="0">
            <a:spAutoFit/>
          </a:bodyPr>
          <a:lstStyle/>
          <a:p>
            <a:pPr algn="ctr"/>
            <a:r>
              <a:rPr lang="en-US" dirty="0">
                <a:solidFill>
                  <a:schemeClr val="tx2"/>
                </a:solidFill>
              </a:rPr>
              <a:t>G3 = 56.33</a:t>
            </a:r>
          </a:p>
        </p:txBody>
      </p:sp>
      <p:sp>
        <p:nvSpPr>
          <p:cNvPr id="9" name="TextBox 8">
            <a:extLst>
              <a:ext uri="{FF2B5EF4-FFF2-40B4-BE49-F238E27FC236}">
                <a16:creationId xmlns:a16="http://schemas.microsoft.com/office/drawing/2014/main" id="{C00083F9-E4B9-4A6B-A302-716E0E96A12E}"/>
              </a:ext>
            </a:extLst>
          </p:cNvPr>
          <p:cNvSpPr txBox="1"/>
          <p:nvPr/>
        </p:nvSpPr>
        <p:spPr>
          <a:xfrm>
            <a:off x="6537898" y="5001096"/>
            <a:ext cx="3868964" cy="615553"/>
          </a:xfrm>
          <a:prstGeom prst="rect">
            <a:avLst/>
          </a:prstGeom>
          <a:noFill/>
        </p:spPr>
        <p:txBody>
          <a:bodyPr wrap="square" rtlCol="0">
            <a:spAutoFit/>
          </a:bodyPr>
          <a:lstStyle/>
          <a:p>
            <a:pPr algn="ctr"/>
            <a:r>
              <a:rPr lang="en-US" dirty="0">
                <a:solidFill>
                  <a:schemeClr val="bg2"/>
                </a:solidFill>
              </a:rPr>
              <a:t>Since G3 = 56.33  </a:t>
            </a:r>
            <a:r>
              <a:rPr lang="en-US" sz="2000" dirty="0">
                <a:solidFill>
                  <a:schemeClr val="bg2"/>
                </a:solidFill>
              </a:rPr>
              <a:t>&lt;</a:t>
            </a:r>
            <a:r>
              <a:rPr lang="en-US" dirty="0">
                <a:solidFill>
                  <a:schemeClr val="bg2"/>
                </a:solidFill>
              </a:rPr>
              <a:t>  G1 = 120.33</a:t>
            </a:r>
          </a:p>
          <a:p>
            <a:pPr algn="ctr"/>
            <a:r>
              <a:rPr lang="en-US" dirty="0">
                <a:solidFill>
                  <a:schemeClr val="tx2"/>
                </a:solidFill>
              </a:rPr>
              <a:t>Tree 1 had better split </a:t>
            </a:r>
            <a:endParaRPr lang="en-US" sz="1100" dirty="0"/>
          </a:p>
        </p:txBody>
      </p:sp>
    </p:spTree>
    <p:extLst>
      <p:ext uri="{BB962C8B-B14F-4D97-AF65-F5344CB8AC3E}">
        <p14:creationId xmlns:p14="http://schemas.microsoft.com/office/powerpoint/2010/main" val="424883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629B05F-1536-4CF0-92B8-3F6AA47398B7}"/>
              </a:ext>
            </a:extLst>
          </p:cNvPr>
          <p:cNvSpPr/>
          <p:nvPr/>
        </p:nvSpPr>
        <p:spPr>
          <a:xfrm>
            <a:off x="6476101"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019344"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256815"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403818"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71999"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449075"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5541949" y="4318659"/>
            <a:ext cx="1544707" cy="492443"/>
          </a:xfrm>
          <a:prstGeom prst="rect">
            <a:avLst/>
          </a:prstGeom>
          <a:noFill/>
        </p:spPr>
        <p:txBody>
          <a:bodyPr wrap="square" rtlCol="0">
            <a:spAutoFit/>
          </a:bodyPr>
          <a:lstStyle/>
          <a:p>
            <a:pPr algn="ctr"/>
            <a:r>
              <a:rPr lang="en-US" dirty="0">
                <a:solidFill>
                  <a:schemeClr val="tx2"/>
                </a:solidFill>
              </a:rPr>
              <a:t>S21 = 42.25</a:t>
            </a:r>
          </a:p>
          <a:p>
            <a:pPr algn="ctr"/>
            <a:r>
              <a:rPr lang="en-US" sz="1100" dirty="0"/>
              <a:t>Setting Reg = 0</a:t>
            </a:r>
          </a:p>
        </p:txBody>
      </p:sp>
      <p:cxnSp>
        <p:nvCxnSpPr>
          <p:cNvPr id="6" name="Straight Arrow Connector 5">
            <a:extLst>
              <a:ext uri="{FF2B5EF4-FFF2-40B4-BE49-F238E27FC236}">
                <a16:creationId xmlns:a16="http://schemas.microsoft.com/office/drawing/2014/main" id="{B761014F-9701-4844-8D39-4C4229877BD3}"/>
              </a:ext>
            </a:extLst>
          </p:cNvPr>
          <p:cNvCxnSpPr>
            <a:stCxn id="41" idx="2"/>
          </p:cNvCxnSpPr>
          <p:nvPr/>
        </p:nvCxnSpPr>
        <p:spPr>
          <a:xfrm flipH="1">
            <a:off x="7572712" y="3572522"/>
            <a:ext cx="80408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F35B84-BBD8-4BF2-B1AD-2BE6D54542BE}"/>
              </a:ext>
            </a:extLst>
          </p:cNvPr>
          <p:cNvCxnSpPr>
            <a:stCxn id="41" idx="2"/>
          </p:cNvCxnSpPr>
          <p:nvPr/>
        </p:nvCxnSpPr>
        <p:spPr>
          <a:xfrm>
            <a:off x="8376792" y="3572522"/>
            <a:ext cx="73570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7471F5-2FF2-4D7B-8946-F4B294695C29}"/>
              </a:ext>
            </a:extLst>
          </p:cNvPr>
          <p:cNvSpPr/>
          <p:nvPr/>
        </p:nvSpPr>
        <p:spPr>
          <a:xfrm>
            <a:off x="7000277" y="4362226"/>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a:t>
            </a:r>
          </a:p>
        </p:txBody>
      </p:sp>
      <p:sp>
        <p:nvSpPr>
          <p:cNvPr id="17" name="Rectangle 16">
            <a:extLst>
              <a:ext uri="{FF2B5EF4-FFF2-40B4-BE49-F238E27FC236}">
                <a16:creationId xmlns:a16="http://schemas.microsoft.com/office/drawing/2014/main" id="{B1EFB81B-0252-437D-ADE0-5B1616158307}"/>
              </a:ext>
            </a:extLst>
          </p:cNvPr>
          <p:cNvSpPr/>
          <p:nvPr/>
        </p:nvSpPr>
        <p:spPr>
          <a:xfrm>
            <a:off x="8527676" y="4365777"/>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7.5, -7.5</a:t>
            </a:r>
          </a:p>
        </p:txBody>
      </p:sp>
      <p:sp>
        <p:nvSpPr>
          <p:cNvPr id="19" name="TextBox 18">
            <a:extLst>
              <a:ext uri="{FF2B5EF4-FFF2-40B4-BE49-F238E27FC236}">
                <a16:creationId xmlns:a16="http://schemas.microsoft.com/office/drawing/2014/main" id="{98F6868C-5790-4BBD-9BC7-CA34543424ED}"/>
              </a:ext>
            </a:extLst>
          </p:cNvPr>
          <p:cNvSpPr txBox="1"/>
          <p:nvPr/>
        </p:nvSpPr>
        <p:spPr>
          <a:xfrm>
            <a:off x="9410334" y="3149907"/>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21" name="TextBox 20">
            <a:extLst>
              <a:ext uri="{FF2B5EF4-FFF2-40B4-BE49-F238E27FC236}">
                <a16:creationId xmlns:a16="http://schemas.microsoft.com/office/drawing/2014/main" id="{9C0FB217-2564-4B5B-BA49-A03151C234D5}"/>
              </a:ext>
            </a:extLst>
          </p:cNvPr>
          <p:cNvSpPr txBox="1"/>
          <p:nvPr/>
        </p:nvSpPr>
        <p:spPr>
          <a:xfrm>
            <a:off x="9582482" y="4341588"/>
            <a:ext cx="1544707" cy="492443"/>
          </a:xfrm>
          <a:prstGeom prst="rect">
            <a:avLst/>
          </a:prstGeom>
          <a:noFill/>
        </p:spPr>
        <p:txBody>
          <a:bodyPr wrap="square" rtlCol="0">
            <a:spAutoFit/>
          </a:bodyPr>
          <a:lstStyle/>
          <a:p>
            <a:pPr algn="ctr"/>
            <a:r>
              <a:rPr lang="en-US" dirty="0">
                <a:solidFill>
                  <a:schemeClr val="tx2"/>
                </a:solidFill>
              </a:rPr>
              <a:t>S21 = 0</a:t>
            </a:r>
          </a:p>
          <a:p>
            <a:pPr algn="ctr"/>
            <a:r>
              <a:rPr lang="en-US" sz="1100" dirty="0"/>
              <a:t>Setting Reg = 0</a:t>
            </a:r>
          </a:p>
        </p:txBody>
      </p:sp>
      <p:sp>
        <p:nvSpPr>
          <p:cNvPr id="22" name="TextBox 21">
            <a:extLst>
              <a:ext uri="{FF2B5EF4-FFF2-40B4-BE49-F238E27FC236}">
                <a16:creationId xmlns:a16="http://schemas.microsoft.com/office/drawing/2014/main" id="{D291C63F-6DEC-4154-B09C-7D2ED7C747E0}"/>
              </a:ext>
            </a:extLst>
          </p:cNvPr>
          <p:cNvSpPr txBox="1"/>
          <p:nvPr/>
        </p:nvSpPr>
        <p:spPr>
          <a:xfrm>
            <a:off x="7086656" y="5137229"/>
            <a:ext cx="2644448" cy="307777"/>
          </a:xfrm>
          <a:prstGeom prst="rect">
            <a:avLst/>
          </a:prstGeom>
          <a:noFill/>
        </p:spPr>
        <p:txBody>
          <a:bodyPr wrap="square" rtlCol="0">
            <a:spAutoFit/>
          </a:bodyPr>
          <a:lstStyle/>
          <a:p>
            <a:pPr algn="ctr"/>
            <a:r>
              <a:rPr lang="en-US" dirty="0">
                <a:solidFill>
                  <a:schemeClr val="tx2"/>
                </a:solidFill>
              </a:rPr>
              <a:t>G12 = 42.25 – 14.0 = 28.17</a:t>
            </a:r>
          </a:p>
        </p:txBody>
      </p:sp>
      <p:cxnSp>
        <p:nvCxnSpPr>
          <p:cNvPr id="53" name="Straight Connector 52">
            <a:extLst>
              <a:ext uri="{FF2B5EF4-FFF2-40B4-BE49-F238E27FC236}">
                <a16:creationId xmlns:a16="http://schemas.microsoft.com/office/drawing/2014/main" id="{FD28AE32-17C0-43B2-ABD1-60FCBE690492}"/>
              </a:ext>
            </a:extLst>
          </p:cNvPr>
          <p:cNvCxnSpPr>
            <a:cxnSpLocks/>
          </p:cNvCxnSpPr>
          <p:nvPr/>
        </p:nvCxnSpPr>
        <p:spPr>
          <a:xfrm>
            <a:off x="1692928" y="2683997"/>
            <a:ext cx="0" cy="2028746"/>
          </a:xfrm>
          <a:prstGeom prst="line">
            <a:avLst/>
          </a:prstGeom>
          <a:ln w="19050">
            <a:solidFill>
              <a:srgbClr val="00B0F0"/>
            </a:solidFill>
            <a:prstDash val="sysDash"/>
          </a:ln>
        </p:spPr>
        <p:style>
          <a:lnRef idx="1">
            <a:schemeClr val="accent4"/>
          </a:lnRef>
          <a:fillRef idx="0">
            <a:schemeClr val="accent4"/>
          </a:fillRef>
          <a:effectRef idx="0">
            <a:schemeClr val="accent4"/>
          </a:effectRef>
          <a:fontRef idx="minor">
            <a:schemeClr val="tx1"/>
          </a:fontRef>
        </p:style>
      </p:cxnSp>
      <p:sp>
        <p:nvSpPr>
          <p:cNvPr id="27" name="TextBox 26">
            <a:extLst>
              <a:ext uri="{FF2B5EF4-FFF2-40B4-BE49-F238E27FC236}">
                <a16:creationId xmlns:a16="http://schemas.microsoft.com/office/drawing/2014/main" id="{A8158272-DF60-4B5D-B1AD-1D5BBE04B7EB}"/>
              </a:ext>
            </a:extLst>
          </p:cNvPr>
          <p:cNvSpPr txBox="1"/>
          <p:nvPr/>
        </p:nvSpPr>
        <p:spPr>
          <a:xfrm>
            <a:off x="1434014" y="2402127"/>
            <a:ext cx="605892" cy="307777"/>
          </a:xfrm>
          <a:prstGeom prst="rect">
            <a:avLst/>
          </a:prstGeom>
          <a:noFill/>
        </p:spPr>
        <p:txBody>
          <a:bodyPr wrap="square" rtlCol="0">
            <a:spAutoFit/>
          </a:bodyPr>
          <a:lstStyle/>
          <a:p>
            <a:r>
              <a:rPr lang="en-US" dirty="0"/>
              <a:t>22.5</a:t>
            </a:r>
          </a:p>
        </p:txBody>
      </p:sp>
      <p:sp>
        <p:nvSpPr>
          <p:cNvPr id="31" name="TextBox 30">
            <a:extLst>
              <a:ext uri="{FF2B5EF4-FFF2-40B4-BE49-F238E27FC236}">
                <a16:creationId xmlns:a16="http://schemas.microsoft.com/office/drawing/2014/main" id="{65A6FE03-F251-471E-9B29-4BD524B406C3}"/>
              </a:ext>
            </a:extLst>
          </p:cNvPr>
          <p:cNvSpPr txBox="1"/>
          <p:nvPr/>
        </p:nvSpPr>
        <p:spPr>
          <a:xfrm>
            <a:off x="2868179" y="3974420"/>
            <a:ext cx="2915811" cy="738664"/>
          </a:xfrm>
          <a:prstGeom prst="rect">
            <a:avLst/>
          </a:prstGeom>
          <a:noFill/>
        </p:spPr>
        <p:txBody>
          <a:bodyPr wrap="square" rtlCol="0">
            <a:spAutoFit/>
          </a:bodyPr>
          <a:lstStyle/>
          <a:p>
            <a:pPr algn="ctr"/>
            <a:r>
              <a:rPr lang="en-US" dirty="0"/>
              <a:t>Step 8:  Calculate Similarity Score</a:t>
            </a:r>
          </a:p>
          <a:p>
            <a:pPr algn="ctr"/>
            <a:r>
              <a:rPr lang="en-US" dirty="0">
                <a:solidFill>
                  <a:schemeClr val="tx2"/>
                </a:solidFill>
              </a:rPr>
              <a:t>For Left and Right Sub Trees ( 2</a:t>
            </a:r>
            <a:r>
              <a:rPr lang="en-US" baseline="30000" dirty="0">
                <a:solidFill>
                  <a:schemeClr val="tx2"/>
                </a:solidFill>
              </a:rPr>
              <a:t>nd</a:t>
            </a:r>
            <a:r>
              <a:rPr lang="en-US" dirty="0">
                <a:solidFill>
                  <a:schemeClr val="tx2"/>
                </a:solidFill>
              </a:rPr>
              <a:t> Level) </a:t>
            </a:r>
          </a:p>
        </p:txBody>
      </p:sp>
      <p:sp>
        <p:nvSpPr>
          <p:cNvPr id="37" name="TextBox 36">
            <a:extLst>
              <a:ext uri="{FF2B5EF4-FFF2-40B4-BE49-F238E27FC236}">
                <a16:creationId xmlns:a16="http://schemas.microsoft.com/office/drawing/2014/main" id="{759AFCE1-03E7-4FAA-ADF2-8D9832949BD4}"/>
              </a:ext>
            </a:extLst>
          </p:cNvPr>
          <p:cNvSpPr txBox="1"/>
          <p:nvPr/>
        </p:nvSpPr>
        <p:spPr>
          <a:xfrm>
            <a:off x="4420119" y="4976825"/>
            <a:ext cx="2915811" cy="738664"/>
          </a:xfrm>
          <a:prstGeom prst="rect">
            <a:avLst/>
          </a:prstGeom>
          <a:noFill/>
        </p:spPr>
        <p:txBody>
          <a:bodyPr wrap="square" rtlCol="0">
            <a:spAutoFit/>
          </a:bodyPr>
          <a:lstStyle/>
          <a:p>
            <a:pPr algn="ctr"/>
            <a:r>
              <a:rPr lang="en-US" dirty="0"/>
              <a:t>Step 9:  Calculate Gain</a:t>
            </a:r>
          </a:p>
          <a:p>
            <a:pPr algn="ctr"/>
            <a:r>
              <a:rPr lang="en-US" dirty="0">
                <a:solidFill>
                  <a:schemeClr val="tx2"/>
                </a:solidFill>
              </a:rPr>
              <a:t>Lower Leaves cluster similar residuals than root ?</a:t>
            </a:r>
          </a:p>
        </p:txBody>
      </p:sp>
    </p:spTree>
    <p:extLst>
      <p:ext uri="{BB962C8B-B14F-4D97-AF65-F5344CB8AC3E}">
        <p14:creationId xmlns:p14="http://schemas.microsoft.com/office/powerpoint/2010/main" val="243229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629B05F-1536-4CF0-92B8-3F6AA47398B7}"/>
              </a:ext>
            </a:extLst>
          </p:cNvPr>
          <p:cNvSpPr/>
          <p:nvPr/>
        </p:nvSpPr>
        <p:spPr>
          <a:xfrm>
            <a:off x="6476101"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019344"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256815"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403818"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71999"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449075"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5541949" y="4318659"/>
            <a:ext cx="1544707" cy="492443"/>
          </a:xfrm>
          <a:prstGeom prst="rect">
            <a:avLst/>
          </a:prstGeom>
          <a:noFill/>
        </p:spPr>
        <p:txBody>
          <a:bodyPr wrap="square" rtlCol="0">
            <a:spAutoFit/>
          </a:bodyPr>
          <a:lstStyle/>
          <a:p>
            <a:pPr algn="ctr"/>
            <a:r>
              <a:rPr lang="en-US" dirty="0">
                <a:solidFill>
                  <a:schemeClr val="tx2"/>
                </a:solidFill>
              </a:rPr>
              <a:t>S21 = 98</a:t>
            </a:r>
          </a:p>
          <a:p>
            <a:pPr algn="ctr"/>
            <a:r>
              <a:rPr lang="en-US" sz="1100" dirty="0"/>
              <a:t>Setting Reg = 0</a:t>
            </a:r>
          </a:p>
        </p:txBody>
      </p:sp>
      <p:cxnSp>
        <p:nvCxnSpPr>
          <p:cNvPr id="6" name="Straight Arrow Connector 5">
            <a:extLst>
              <a:ext uri="{FF2B5EF4-FFF2-40B4-BE49-F238E27FC236}">
                <a16:creationId xmlns:a16="http://schemas.microsoft.com/office/drawing/2014/main" id="{B761014F-9701-4844-8D39-4C4229877BD3}"/>
              </a:ext>
            </a:extLst>
          </p:cNvPr>
          <p:cNvCxnSpPr>
            <a:stCxn id="41" idx="2"/>
          </p:cNvCxnSpPr>
          <p:nvPr/>
        </p:nvCxnSpPr>
        <p:spPr>
          <a:xfrm flipH="1">
            <a:off x="7572712" y="3572522"/>
            <a:ext cx="80408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F35B84-BBD8-4BF2-B1AD-2BE6D54542BE}"/>
              </a:ext>
            </a:extLst>
          </p:cNvPr>
          <p:cNvCxnSpPr>
            <a:stCxn id="41" idx="2"/>
          </p:cNvCxnSpPr>
          <p:nvPr/>
        </p:nvCxnSpPr>
        <p:spPr>
          <a:xfrm>
            <a:off x="8376792" y="3572522"/>
            <a:ext cx="73570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7471F5-2FF2-4D7B-8946-F4B294695C29}"/>
              </a:ext>
            </a:extLst>
          </p:cNvPr>
          <p:cNvSpPr/>
          <p:nvPr/>
        </p:nvSpPr>
        <p:spPr>
          <a:xfrm>
            <a:off x="7000277" y="4362226"/>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6.5, 7.5</a:t>
            </a:r>
          </a:p>
        </p:txBody>
      </p:sp>
      <p:sp>
        <p:nvSpPr>
          <p:cNvPr id="17" name="Rectangle 16">
            <a:extLst>
              <a:ext uri="{FF2B5EF4-FFF2-40B4-BE49-F238E27FC236}">
                <a16:creationId xmlns:a16="http://schemas.microsoft.com/office/drawing/2014/main" id="{B1EFB81B-0252-437D-ADE0-5B1616158307}"/>
              </a:ext>
            </a:extLst>
          </p:cNvPr>
          <p:cNvSpPr/>
          <p:nvPr/>
        </p:nvSpPr>
        <p:spPr>
          <a:xfrm>
            <a:off x="8527676" y="4365777"/>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-7.5</a:t>
            </a:r>
          </a:p>
        </p:txBody>
      </p:sp>
      <p:sp>
        <p:nvSpPr>
          <p:cNvPr id="19" name="TextBox 18">
            <a:extLst>
              <a:ext uri="{FF2B5EF4-FFF2-40B4-BE49-F238E27FC236}">
                <a16:creationId xmlns:a16="http://schemas.microsoft.com/office/drawing/2014/main" id="{98F6868C-5790-4BBD-9BC7-CA34543424ED}"/>
              </a:ext>
            </a:extLst>
          </p:cNvPr>
          <p:cNvSpPr txBox="1"/>
          <p:nvPr/>
        </p:nvSpPr>
        <p:spPr>
          <a:xfrm>
            <a:off x="9410334" y="3149907"/>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21" name="TextBox 20">
            <a:extLst>
              <a:ext uri="{FF2B5EF4-FFF2-40B4-BE49-F238E27FC236}">
                <a16:creationId xmlns:a16="http://schemas.microsoft.com/office/drawing/2014/main" id="{9C0FB217-2564-4B5B-BA49-A03151C234D5}"/>
              </a:ext>
            </a:extLst>
          </p:cNvPr>
          <p:cNvSpPr txBox="1"/>
          <p:nvPr/>
        </p:nvSpPr>
        <p:spPr>
          <a:xfrm>
            <a:off x="9582482" y="4341588"/>
            <a:ext cx="1544707" cy="492443"/>
          </a:xfrm>
          <a:prstGeom prst="rect">
            <a:avLst/>
          </a:prstGeom>
          <a:noFill/>
        </p:spPr>
        <p:txBody>
          <a:bodyPr wrap="square" rtlCol="0">
            <a:spAutoFit/>
          </a:bodyPr>
          <a:lstStyle/>
          <a:p>
            <a:pPr algn="ctr"/>
            <a:r>
              <a:rPr lang="en-US" dirty="0">
                <a:solidFill>
                  <a:schemeClr val="tx2"/>
                </a:solidFill>
              </a:rPr>
              <a:t>S21 = 56.25</a:t>
            </a:r>
          </a:p>
          <a:p>
            <a:pPr algn="ctr"/>
            <a:r>
              <a:rPr lang="en-US" sz="1100" dirty="0"/>
              <a:t>Setting Reg = 0</a:t>
            </a:r>
          </a:p>
        </p:txBody>
      </p:sp>
      <p:sp>
        <p:nvSpPr>
          <p:cNvPr id="22" name="TextBox 21">
            <a:extLst>
              <a:ext uri="{FF2B5EF4-FFF2-40B4-BE49-F238E27FC236}">
                <a16:creationId xmlns:a16="http://schemas.microsoft.com/office/drawing/2014/main" id="{D291C63F-6DEC-4154-B09C-7D2ED7C747E0}"/>
              </a:ext>
            </a:extLst>
          </p:cNvPr>
          <p:cNvSpPr txBox="1"/>
          <p:nvPr/>
        </p:nvSpPr>
        <p:spPr>
          <a:xfrm>
            <a:off x="7000277" y="4853116"/>
            <a:ext cx="2644448" cy="307777"/>
          </a:xfrm>
          <a:prstGeom prst="rect">
            <a:avLst/>
          </a:prstGeom>
          <a:noFill/>
        </p:spPr>
        <p:txBody>
          <a:bodyPr wrap="square" rtlCol="0">
            <a:spAutoFit/>
          </a:bodyPr>
          <a:lstStyle/>
          <a:p>
            <a:pPr algn="ctr"/>
            <a:r>
              <a:rPr lang="en-US" dirty="0">
                <a:solidFill>
                  <a:schemeClr val="tx2"/>
                </a:solidFill>
              </a:rPr>
              <a:t>G21 = 140.17 &gt; G12</a:t>
            </a:r>
          </a:p>
        </p:txBody>
      </p:sp>
      <p:cxnSp>
        <p:nvCxnSpPr>
          <p:cNvPr id="51" name="Straight Connector 50">
            <a:extLst>
              <a:ext uri="{FF2B5EF4-FFF2-40B4-BE49-F238E27FC236}">
                <a16:creationId xmlns:a16="http://schemas.microsoft.com/office/drawing/2014/main" id="{B34F04DB-BE9E-428D-B207-05B09E04E7BE}"/>
              </a:ext>
            </a:extLst>
          </p:cNvPr>
          <p:cNvCxnSpPr>
            <a:cxnSpLocks/>
          </p:cNvCxnSpPr>
          <p:nvPr/>
        </p:nvCxnSpPr>
        <p:spPr>
          <a:xfrm>
            <a:off x="2048331" y="2645546"/>
            <a:ext cx="0" cy="2028746"/>
          </a:xfrm>
          <a:prstGeom prst="line">
            <a:avLst/>
          </a:prstGeom>
          <a:ln w="19050">
            <a:solidFill>
              <a:schemeClr val="accent1"/>
            </a:solidFill>
            <a:prstDash val="sysDash"/>
          </a:ln>
        </p:spPr>
        <p:style>
          <a:lnRef idx="1">
            <a:schemeClr val="accent4"/>
          </a:lnRef>
          <a:fillRef idx="0">
            <a:schemeClr val="accent4"/>
          </a:fillRef>
          <a:effectRef idx="0">
            <a:schemeClr val="accent4"/>
          </a:effectRef>
          <a:fontRef idx="minor">
            <a:schemeClr val="tx1"/>
          </a:fontRef>
        </p:style>
      </p:cxnSp>
      <p:sp>
        <p:nvSpPr>
          <p:cNvPr id="24" name="TextBox 23">
            <a:extLst>
              <a:ext uri="{FF2B5EF4-FFF2-40B4-BE49-F238E27FC236}">
                <a16:creationId xmlns:a16="http://schemas.microsoft.com/office/drawing/2014/main" id="{E9EA2286-93CE-4ED9-A2AC-6E2170A209EA}"/>
              </a:ext>
            </a:extLst>
          </p:cNvPr>
          <p:cNvSpPr txBox="1"/>
          <p:nvPr/>
        </p:nvSpPr>
        <p:spPr>
          <a:xfrm>
            <a:off x="1866841" y="2380307"/>
            <a:ext cx="484575" cy="307777"/>
          </a:xfrm>
          <a:prstGeom prst="rect">
            <a:avLst/>
          </a:prstGeom>
          <a:noFill/>
        </p:spPr>
        <p:txBody>
          <a:bodyPr wrap="square" rtlCol="0">
            <a:spAutoFit/>
          </a:bodyPr>
          <a:lstStyle/>
          <a:p>
            <a:r>
              <a:rPr lang="en-US" dirty="0"/>
              <a:t>30</a:t>
            </a:r>
          </a:p>
        </p:txBody>
      </p:sp>
      <p:pic>
        <p:nvPicPr>
          <p:cNvPr id="2050" name="Picture 2">
            <a:extLst>
              <a:ext uri="{FF2B5EF4-FFF2-40B4-BE49-F238E27FC236}">
                <a16:creationId xmlns:a16="http://schemas.microsoft.com/office/drawing/2014/main" id="{404A5DAD-FD2D-4702-8579-085C73C27D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64467" y="2042478"/>
            <a:ext cx="843260" cy="7730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C7A025-B7B5-495E-9275-5F514495F559}"/>
              </a:ext>
            </a:extLst>
          </p:cNvPr>
          <p:cNvSpPr txBox="1"/>
          <p:nvPr/>
        </p:nvSpPr>
        <p:spPr>
          <a:xfrm>
            <a:off x="5455570" y="3642350"/>
            <a:ext cx="1544707" cy="307777"/>
          </a:xfrm>
          <a:prstGeom prst="rect">
            <a:avLst/>
          </a:prstGeom>
          <a:noFill/>
        </p:spPr>
        <p:txBody>
          <a:bodyPr wrap="square" rtlCol="0">
            <a:spAutoFit/>
          </a:bodyPr>
          <a:lstStyle/>
          <a:p>
            <a:pPr algn="ctr"/>
            <a:r>
              <a:rPr lang="en-US" dirty="0">
                <a:solidFill>
                  <a:schemeClr val="tx2"/>
                </a:solidFill>
              </a:rPr>
              <a:t>Output = -10.5</a:t>
            </a:r>
          </a:p>
        </p:txBody>
      </p:sp>
      <p:sp>
        <p:nvSpPr>
          <p:cNvPr id="31" name="TextBox 30">
            <a:extLst>
              <a:ext uri="{FF2B5EF4-FFF2-40B4-BE49-F238E27FC236}">
                <a16:creationId xmlns:a16="http://schemas.microsoft.com/office/drawing/2014/main" id="{CC4DA30F-758E-46DF-9AA1-024F13B34AD7}"/>
              </a:ext>
            </a:extLst>
          </p:cNvPr>
          <p:cNvSpPr txBox="1"/>
          <p:nvPr/>
        </p:nvSpPr>
        <p:spPr>
          <a:xfrm>
            <a:off x="6830316" y="5151930"/>
            <a:ext cx="1544707" cy="307777"/>
          </a:xfrm>
          <a:prstGeom prst="rect">
            <a:avLst/>
          </a:prstGeom>
          <a:noFill/>
        </p:spPr>
        <p:txBody>
          <a:bodyPr wrap="square" rtlCol="0">
            <a:spAutoFit/>
          </a:bodyPr>
          <a:lstStyle/>
          <a:p>
            <a:pPr algn="ctr"/>
            <a:r>
              <a:rPr lang="en-US" dirty="0">
                <a:solidFill>
                  <a:schemeClr val="tx2"/>
                </a:solidFill>
              </a:rPr>
              <a:t>Output = 7</a:t>
            </a:r>
          </a:p>
        </p:txBody>
      </p:sp>
      <p:sp>
        <p:nvSpPr>
          <p:cNvPr id="37" name="TextBox 36">
            <a:extLst>
              <a:ext uri="{FF2B5EF4-FFF2-40B4-BE49-F238E27FC236}">
                <a16:creationId xmlns:a16="http://schemas.microsoft.com/office/drawing/2014/main" id="{73B800D1-BE9F-481B-BFD6-A81FA5FF148C}"/>
              </a:ext>
            </a:extLst>
          </p:cNvPr>
          <p:cNvSpPr txBox="1"/>
          <p:nvPr/>
        </p:nvSpPr>
        <p:spPr>
          <a:xfrm>
            <a:off x="8369659" y="5137229"/>
            <a:ext cx="1544707" cy="307777"/>
          </a:xfrm>
          <a:prstGeom prst="rect">
            <a:avLst/>
          </a:prstGeom>
          <a:noFill/>
        </p:spPr>
        <p:txBody>
          <a:bodyPr wrap="square" rtlCol="0">
            <a:spAutoFit/>
          </a:bodyPr>
          <a:lstStyle/>
          <a:p>
            <a:pPr algn="ctr"/>
            <a:r>
              <a:rPr lang="en-US" dirty="0">
                <a:solidFill>
                  <a:schemeClr val="tx2"/>
                </a:solidFill>
              </a:rPr>
              <a:t>Output = -7.5</a:t>
            </a:r>
          </a:p>
        </p:txBody>
      </p:sp>
      <p:sp>
        <p:nvSpPr>
          <p:cNvPr id="38" name="TextBox 37">
            <a:extLst>
              <a:ext uri="{FF2B5EF4-FFF2-40B4-BE49-F238E27FC236}">
                <a16:creationId xmlns:a16="http://schemas.microsoft.com/office/drawing/2014/main" id="{9CAD3667-00FE-493D-94E0-576FFB07AEA6}"/>
              </a:ext>
            </a:extLst>
          </p:cNvPr>
          <p:cNvSpPr txBox="1"/>
          <p:nvPr/>
        </p:nvSpPr>
        <p:spPr>
          <a:xfrm>
            <a:off x="769582" y="5201146"/>
            <a:ext cx="2915811" cy="523220"/>
          </a:xfrm>
          <a:prstGeom prst="rect">
            <a:avLst/>
          </a:prstGeom>
          <a:noFill/>
        </p:spPr>
        <p:txBody>
          <a:bodyPr wrap="square" rtlCol="0">
            <a:spAutoFit/>
          </a:bodyPr>
          <a:lstStyle/>
          <a:p>
            <a:pPr algn="ctr"/>
            <a:r>
              <a:rPr lang="en-US" dirty="0"/>
              <a:t>Step 12:  </a:t>
            </a:r>
          </a:p>
          <a:p>
            <a:pPr algn="ctr"/>
            <a:r>
              <a:rPr lang="en-US" dirty="0"/>
              <a:t>Calculate Output Value  = </a:t>
            </a:r>
            <a:endParaRPr lang="en-US" dirty="0">
              <a:solidFill>
                <a:schemeClr val="tx2"/>
              </a:solidFill>
            </a:endParaRPr>
          </a:p>
        </p:txBody>
      </p:sp>
      <p:sp>
        <p:nvSpPr>
          <p:cNvPr id="44" name="TextBox 43">
            <a:extLst>
              <a:ext uri="{FF2B5EF4-FFF2-40B4-BE49-F238E27FC236}">
                <a16:creationId xmlns:a16="http://schemas.microsoft.com/office/drawing/2014/main" id="{B3608B62-3ACD-4230-9197-9DFB4010457B}"/>
              </a:ext>
            </a:extLst>
          </p:cNvPr>
          <p:cNvSpPr txBox="1"/>
          <p:nvPr/>
        </p:nvSpPr>
        <p:spPr>
          <a:xfrm>
            <a:off x="4050496" y="5146113"/>
            <a:ext cx="2263806" cy="307777"/>
          </a:xfrm>
          <a:prstGeom prst="rect">
            <a:avLst/>
          </a:prstGeom>
          <a:noFill/>
        </p:spPr>
        <p:txBody>
          <a:bodyPr wrap="square" rtlCol="0">
            <a:spAutoFit/>
          </a:bodyPr>
          <a:lstStyle/>
          <a:p>
            <a:r>
              <a:rPr lang="en-US" dirty="0"/>
              <a:t>Sum of residuals</a:t>
            </a:r>
          </a:p>
        </p:txBody>
      </p:sp>
      <p:sp>
        <p:nvSpPr>
          <p:cNvPr id="46" name="TextBox 45">
            <a:extLst>
              <a:ext uri="{FF2B5EF4-FFF2-40B4-BE49-F238E27FC236}">
                <a16:creationId xmlns:a16="http://schemas.microsoft.com/office/drawing/2014/main" id="{CDEE27CA-D21E-4591-93E5-56F412ECF58D}"/>
              </a:ext>
            </a:extLst>
          </p:cNvPr>
          <p:cNvSpPr txBox="1"/>
          <p:nvPr/>
        </p:nvSpPr>
        <p:spPr>
          <a:xfrm>
            <a:off x="3369500" y="5417579"/>
            <a:ext cx="2876356" cy="307777"/>
          </a:xfrm>
          <a:prstGeom prst="rect">
            <a:avLst/>
          </a:prstGeom>
          <a:noFill/>
        </p:spPr>
        <p:txBody>
          <a:bodyPr wrap="square" rtlCol="0">
            <a:spAutoFit/>
          </a:bodyPr>
          <a:lstStyle/>
          <a:p>
            <a:r>
              <a:rPr lang="en-US" dirty="0"/>
              <a:t>No. of residuals  +  Regularization</a:t>
            </a:r>
          </a:p>
        </p:txBody>
      </p:sp>
      <p:cxnSp>
        <p:nvCxnSpPr>
          <p:cNvPr id="57" name="Straight Connector 56">
            <a:extLst>
              <a:ext uri="{FF2B5EF4-FFF2-40B4-BE49-F238E27FC236}">
                <a16:creationId xmlns:a16="http://schemas.microsoft.com/office/drawing/2014/main" id="{E287BF3C-AF0F-427F-AD1A-C44FE21841C9}"/>
              </a:ext>
            </a:extLst>
          </p:cNvPr>
          <p:cNvCxnSpPr/>
          <p:nvPr/>
        </p:nvCxnSpPr>
        <p:spPr>
          <a:xfrm>
            <a:off x="3497190" y="5445006"/>
            <a:ext cx="247914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471EE58-B092-4232-A9AD-752479D63260}"/>
              </a:ext>
            </a:extLst>
          </p:cNvPr>
          <p:cNvSpPr txBox="1"/>
          <p:nvPr/>
        </p:nvSpPr>
        <p:spPr>
          <a:xfrm>
            <a:off x="2989286" y="3860970"/>
            <a:ext cx="2915811" cy="738664"/>
          </a:xfrm>
          <a:prstGeom prst="rect">
            <a:avLst/>
          </a:prstGeom>
          <a:noFill/>
        </p:spPr>
        <p:txBody>
          <a:bodyPr wrap="square" rtlCol="0">
            <a:spAutoFit/>
          </a:bodyPr>
          <a:lstStyle/>
          <a:p>
            <a:pPr algn="ctr"/>
            <a:r>
              <a:rPr lang="en-US" dirty="0"/>
              <a:t>Step 11:  Calculate Gain</a:t>
            </a:r>
          </a:p>
          <a:p>
            <a:pPr algn="ctr"/>
            <a:r>
              <a:rPr lang="en-US" dirty="0">
                <a:solidFill>
                  <a:schemeClr val="tx2"/>
                </a:solidFill>
              </a:rPr>
              <a:t>Lower Leaves cluster similar residuals than root ?</a:t>
            </a:r>
          </a:p>
        </p:txBody>
      </p:sp>
      <p:sp>
        <p:nvSpPr>
          <p:cNvPr id="62" name="TextBox 61">
            <a:extLst>
              <a:ext uri="{FF2B5EF4-FFF2-40B4-BE49-F238E27FC236}">
                <a16:creationId xmlns:a16="http://schemas.microsoft.com/office/drawing/2014/main" id="{1752A405-85D7-4A90-BC9F-26E27A13011B}"/>
              </a:ext>
            </a:extLst>
          </p:cNvPr>
          <p:cNvSpPr txBox="1"/>
          <p:nvPr/>
        </p:nvSpPr>
        <p:spPr>
          <a:xfrm>
            <a:off x="3060528" y="2152577"/>
            <a:ext cx="2915811" cy="738664"/>
          </a:xfrm>
          <a:prstGeom prst="rect">
            <a:avLst/>
          </a:prstGeom>
          <a:noFill/>
        </p:spPr>
        <p:txBody>
          <a:bodyPr wrap="square" rtlCol="0">
            <a:spAutoFit/>
          </a:bodyPr>
          <a:lstStyle/>
          <a:p>
            <a:pPr algn="ctr"/>
            <a:r>
              <a:rPr lang="en-US" dirty="0"/>
              <a:t>Step 10:  Calculate Similarity Score</a:t>
            </a:r>
          </a:p>
          <a:p>
            <a:pPr algn="ctr"/>
            <a:r>
              <a:rPr lang="en-US" dirty="0">
                <a:solidFill>
                  <a:schemeClr val="tx2"/>
                </a:solidFill>
              </a:rPr>
              <a:t>For Left and Right Sub Trees </a:t>
            </a:r>
          </a:p>
        </p:txBody>
      </p:sp>
    </p:spTree>
    <p:extLst>
      <p:ext uri="{BB962C8B-B14F-4D97-AF65-F5344CB8AC3E}">
        <p14:creationId xmlns:p14="http://schemas.microsoft.com/office/powerpoint/2010/main" val="28475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sp>
        <p:nvSpPr>
          <p:cNvPr id="47" name="Rectangle 46">
            <a:extLst>
              <a:ext uri="{FF2B5EF4-FFF2-40B4-BE49-F238E27FC236}">
                <a16:creationId xmlns:a16="http://schemas.microsoft.com/office/drawing/2014/main" id="{7629B05F-1536-4CF0-92B8-3F6AA47398B7}"/>
              </a:ext>
            </a:extLst>
          </p:cNvPr>
          <p:cNvSpPr/>
          <p:nvPr/>
        </p:nvSpPr>
        <p:spPr>
          <a:xfrm>
            <a:off x="6476101"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019344"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256815"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403818"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71999"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449075"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5541949" y="4318659"/>
            <a:ext cx="1544707" cy="492443"/>
          </a:xfrm>
          <a:prstGeom prst="rect">
            <a:avLst/>
          </a:prstGeom>
          <a:noFill/>
        </p:spPr>
        <p:txBody>
          <a:bodyPr wrap="square" rtlCol="0">
            <a:spAutoFit/>
          </a:bodyPr>
          <a:lstStyle/>
          <a:p>
            <a:pPr algn="ctr"/>
            <a:r>
              <a:rPr lang="en-US" dirty="0">
                <a:solidFill>
                  <a:schemeClr val="tx2"/>
                </a:solidFill>
              </a:rPr>
              <a:t>S21 = 98</a:t>
            </a:r>
          </a:p>
          <a:p>
            <a:pPr algn="ctr"/>
            <a:r>
              <a:rPr lang="en-US" sz="1100" dirty="0"/>
              <a:t>Setting Reg = 0</a:t>
            </a:r>
          </a:p>
        </p:txBody>
      </p:sp>
      <p:cxnSp>
        <p:nvCxnSpPr>
          <p:cNvPr id="6" name="Straight Arrow Connector 5">
            <a:extLst>
              <a:ext uri="{FF2B5EF4-FFF2-40B4-BE49-F238E27FC236}">
                <a16:creationId xmlns:a16="http://schemas.microsoft.com/office/drawing/2014/main" id="{B761014F-9701-4844-8D39-4C4229877BD3}"/>
              </a:ext>
            </a:extLst>
          </p:cNvPr>
          <p:cNvCxnSpPr>
            <a:stCxn id="41" idx="2"/>
          </p:cNvCxnSpPr>
          <p:nvPr/>
        </p:nvCxnSpPr>
        <p:spPr>
          <a:xfrm flipH="1">
            <a:off x="7572712" y="3572522"/>
            <a:ext cx="80408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F35B84-BBD8-4BF2-B1AD-2BE6D54542BE}"/>
              </a:ext>
            </a:extLst>
          </p:cNvPr>
          <p:cNvCxnSpPr>
            <a:stCxn id="41" idx="2"/>
          </p:cNvCxnSpPr>
          <p:nvPr/>
        </p:nvCxnSpPr>
        <p:spPr>
          <a:xfrm>
            <a:off x="8376792" y="3572522"/>
            <a:ext cx="73570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7471F5-2FF2-4D7B-8946-F4B294695C29}"/>
              </a:ext>
            </a:extLst>
          </p:cNvPr>
          <p:cNvSpPr/>
          <p:nvPr/>
        </p:nvSpPr>
        <p:spPr>
          <a:xfrm>
            <a:off x="7000277" y="4362226"/>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6.5, 7.5</a:t>
            </a:r>
          </a:p>
        </p:txBody>
      </p:sp>
      <p:sp>
        <p:nvSpPr>
          <p:cNvPr id="17" name="Rectangle 16">
            <a:extLst>
              <a:ext uri="{FF2B5EF4-FFF2-40B4-BE49-F238E27FC236}">
                <a16:creationId xmlns:a16="http://schemas.microsoft.com/office/drawing/2014/main" id="{B1EFB81B-0252-437D-ADE0-5B1616158307}"/>
              </a:ext>
            </a:extLst>
          </p:cNvPr>
          <p:cNvSpPr/>
          <p:nvPr/>
        </p:nvSpPr>
        <p:spPr>
          <a:xfrm>
            <a:off x="8527676" y="4365777"/>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-7.5</a:t>
            </a:r>
          </a:p>
        </p:txBody>
      </p:sp>
      <p:sp>
        <p:nvSpPr>
          <p:cNvPr id="19" name="TextBox 18">
            <a:extLst>
              <a:ext uri="{FF2B5EF4-FFF2-40B4-BE49-F238E27FC236}">
                <a16:creationId xmlns:a16="http://schemas.microsoft.com/office/drawing/2014/main" id="{98F6868C-5790-4BBD-9BC7-CA34543424ED}"/>
              </a:ext>
            </a:extLst>
          </p:cNvPr>
          <p:cNvSpPr txBox="1"/>
          <p:nvPr/>
        </p:nvSpPr>
        <p:spPr>
          <a:xfrm>
            <a:off x="9410334" y="3149907"/>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21" name="TextBox 20">
            <a:extLst>
              <a:ext uri="{FF2B5EF4-FFF2-40B4-BE49-F238E27FC236}">
                <a16:creationId xmlns:a16="http://schemas.microsoft.com/office/drawing/2014/main" id="{9C0FB217-2564-4B5B-BA49-A03151C234D5}"/>
              </a:ext>
            </a:extLst>
          </p:cNvPr>
          <p:cNvSpPr txBox="1"/>
          <p:nvPr/>
        </p:nvSpPr>
        <p:spPr>
          <a:xfrm>
            <a:off x="9582482" y="4341588"/>
            <a:ext cx="1544707" cy="492443"/>
          </a:xfrm>
          <a:prstGeom prst="rect">
            <a:avLst/>
          </a:prstGeom>
          <a:noFill/>
        </p:spPr>
        <p:txBody>
          <a:bodyPr wrap="square" rtlCol="0">
            <a:spAutoFit/>
          </a:bodyPr>
          <a:lstStyle/>
          <a:p>
            <a:pPr algn="ctr"/>
            <a:r>
              <a:rPr lang="en-US" dirty="0">
                <a:solidFill>
                  <a:schemeClr val="tx2"/>
                </a:solidFill>
              </a:rPr>
              <a:t>S21 = 56.25</a:t>
            </a:r>
          </a:p>
          <a:p>
            <a:pPr algn="ctr"/>
            <a:r>
              <a:rPr lang="en-US" sz="1100" dirty="0"/>
              <a:t>Setting Reg = 0</a:t>
            </a:r>
          </a:p>
        </p:txBody>
      </p:sp>
      <p:sp>
        <p:nvSpPr>
          <p:cNvPr id="22" name="TextBox 21">
            <a:extLst>
              <a:ext uri="{FF2B5EF4-FFF2-40B4-BE49-F238E27FC236}">
                <a16:creationId xmlns:a16="http://schemas.microsoft.com/office/drawing/2014/main" id="{D291C63F-6DEC-4154-B09C-7D2ED7C747E0}"/>
              </a:ext>
            </a:extLst>
          </p:cNvPr>
          <p:cNvSpPr txBox="1"/>
          <p:nvPr/>
        </p:nvSpPr>
        <p:spPr>
          <a:xfrm>
            <a:off x="7000277" y="4853116"/>
            <a:ext cx="2644448" cy="307777"/>
          </a:xfrm>
          <a:prstGeom prst="rect">
            <a:avLst/>
          </a:prstGeom>
          <a:noFill/>
        </p:spPr>
        <p:txBody>
          <a:bodyPr wrap="square" rtlCol="0">
            <a:spAutoFit/>
          </a:bodyPr>
          <a:lstStyle/>
          <a:p>
            <a:pPr algn="ctr"/>
            <a:r>
              <a:rPr lang="en-US" dirty="0">
                <a:solidFill>
                  <a:schemeClr val="tx2"/>
                </a:solidFill>
              </a:rPr>
              <a:t>G21 = 140.17 &gt; G12</a:t>
            </a:r>
          </a:p>
        </p:txBody>
      </p:sp>
      <p:pic>
        <p:nvPicPr>
          <p:cNvPr id="2050" name="Picture 2">
            <a:extLst>
              <a:ext uri="{FF2B5EF4-FFF2-40B4-BE49-F238E27FC236}">
                <a16:creationId xmlns:a16="http://schemas.microsoft.com/office/drawing/2014/main" id="{404A5DAD-FD2D-4702-8579-085C73C27D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64467" y="2042478"/>
            <a:ext cx="843260" cy="7730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C7A025-B7B5-495E-9275-5F514495F559}"/>
              </a:ext>
            </a:extLst>
          </p:cNvPr>
          <p:cNvSpPr txBox="1"/>
          <p:nvPr/>
        </p:nvSpPr>
        <p:spPr>
          <a:xfrm>
            <a:off x="5455570" y="3642350"/>
            <a:ext cx="1544707" cy="307777"/>
          </a:xfrm>
          <a:prstGeom prst="rect">
            <a:avLst/>
          </a:prstGeom>
          <a:noFill/>
        </p:spPr>
        <p:txBody>
          <a:bodyPr wrap="square" rtlCol="0">
            <a:spAutoFit/>
          </a:bodyPr>
          <a:lstStyle/>
          <a:p>
            <a:pPr algn="ctr"/>
            <a:r>
              <a:rPr lang="en-US" dirty="0">
                <a:solidFill>
                  <a:schemeClr val="tx2"/>
                </a:solidFill>
              </a:rPr>
              <a:t>Output = -10.5</a:t>
            </a:r>
          </a:p>
        </p:txBody>
      </p:sp>
      <p:sp>
        <p:nvSpPr>
          <p:cNvPr id="31" name="TextBox 30">
            <a:extLst>
              <a:ext uri="{FF2B5EF4-FFF2-40B4-BE49-F238E27FC236}">
                <a16:creationId xmlns:a16="http://schemas.microsoft.com/office/drawing/2014/main" id="{CC4DA30F-758E-46DF-9AA1-024F13B34AD7}"/>
              </a:ext>
            </a:extLst>
          </p:cNvPr>
          <p:cNvSpPr txBox="1"/>
          <p:nvPr/>
        </p:nvSpPr>
        <p:spPr>
          <a:xfrm>
            <a:off x="6830316" y="5151930"/>
            <a:ext cx="1544707" cy="307777"/>
          </a:xfrm>
          <a:prstGeom prst="rect">
            <a:avLst/>
          </a:prstGeom>
          <a:noFill/>
        </p:spPr>
        <p:txBody>
          <a:bodyPr wrap="square" rtlCol="0">
            <a:spAutoFit/>
          </a:bodyPr>
          <a:lstStyle/>
          <a:p>
            <a:pPr algn="ctr"/>
            <a:r>
              <a:rPr lang="en-US" dirty="0">
                <a:solidFill>
                  <a:schemeClr val="tx2"/>
                </a:solidFill>
              </a:rPr>
              <a:t>Output = 7</a:t>
            </a:r>
          </a:p>
        </p:txBody>
      </p:sp>
      <p:sp>
        <p:nvSpPr>
          <p:cNvPr id="37" name="TextBox 36">
            <a:extLst>
              <a:ext uri="{FF2B5EF4-FFF2-40B4-BE49-F238E27FC236}">
                <a16:creationId xmlns:a16="http://schemas.microsoft.com/office/drawing/2014/main" id="{73B800D1-BE9F-481B-BFD6-A81FA5FF148C}"/>
              </a:ext>
            </a:extLst>
          </p:cNvPr>
          <p:cNvSpPr txBox="1"/>
          <p:nvPr/>
        </p:nvSpPr>
        <p:spPr>
          <a:xfrm>
            <a:off x="8369659" y="5137229"/>
            <a:ext cx="1544707" cy="307777"/>
          </a:xfrm>
          <a:prstGeom prst="rect">
            <a:avLst/>
          </a:prstGeom>
          <a:noFill/>
        </p:spPr>
        <p:txBody>
          <a:bodyPr wrap="square" rtlCol="0">
            <a:spAutoFit/>
          </a:bodyPr>
          <a:lstStyle/>
          <a:p>
            <a:pPr algn="ctr"/>
            <a:r>
              <a:rPr lang="en-US" dirty="0">
                <a:solidFill>
                  <a:schemeClr val="tx2"/>
                </a:solidFill>
              </a:rPr>
              <a:t>Output = -7.5</a:t>
            </a:r>
          </a:p>
        </p:txBody>
      </p:sp>
      <p:sp>
        <p:nvSpPr>
          <p:cNvPr id="3" name="TextBox 2">
            <a:extLst>
              <a:ext uri="{FF2B5EF4-FFF2-40B4-BE49-F238E27FC236}">
                <a16:creationId xmlns:a16="http://schemas.microsoft.com/office/drawing/2014/main" id="{D4A51F6C-9AE5-4732-886F-669BA2B95E0A}"/>
              </a:ext>
            </a:extLst>
          </p:cNvPr>
          <p:cNvSpPr txBox="1"/>
          <p:nvPr/>
        </p:nvSpPr>
        <p:spPr>
          <a:xfrm>
            <a:off x="365759" y="2152577"/>
            <a:ext cx="3195021" cy="1600438"/>
          </a:xfrm>
          <a:prstGeom prst="rect">
            <a:avLst/>
          </a:prstGeom>
          <a:noFill/>
        </p:spPr>
        <p:txBody>
          <a:bodyPr wrap="square" rtlCol="0">
            <a:spAutoFit/>
          </a:bodyPr>
          <a:lstStyle/>
          <a:p>
            <a:r>
              <a:rPr lang="en-US" dirty="0"/>
              <a:t>Re - Calculate Residuals :</a:t>
            </a:r>
          </a:p>
          <a:p>
            <a:r>
              <a:rPr lang="en-US" dirty="0"/>
              <a:t>Assuming Gradient Multiplier = 0.3</a:t>
            </a:r>
          </a:p>
          <a:p>
            <a:endParaRPr lang="en-US" dirty="0"/>
          </a:p>
          <a:p>
            <a:pPr marL="285750" indent="-285750">
              <a:buFont typeface="Arial" panose="020B0604020202020204" pitchFamily="34" charset="0"/>
              <a:buChar char="•"/>
            </a:pPr>
            <a:r>
              <a:rPr lang="en-US" dirty="0"/>
              <a:t>R1 :  0.5 + 0.3 (-10.5) = - 2.65</a:t>
            </a:r>
          </a:p>
          <a:p>
            <a:pPr marL="285750" indent="-285750">
              <a:buFont typeface="Arial" panose="020B0604020202020204" pitchFamily="34" charset="0"/>
              <a:buChar char="•"/>
            </a:pPr>
            <a:r>
              <a:rPr lang="en-US" dirty="0"/>
              <a:t>R2 : 0.5 + 0.3(7) = 2.6</a:t>
            </a:r>
          </a:p>
          <a:p>
            <a:pPr marL="285750" indent="-285750">
              <a:buFont typeface="Arial" panose="020B0604020202020204" pitchFamily="34" charset="0"/>
              <a:buChar char="•"/>
            </a:pPr>
            <a:r>
              <a:rPr lang="en-US" dirty="0"/>
              <a:t>R3 : 0.5 + 0.3(7) = 2.6</a:t>
            </a:r>
          </a:p>
          <a:p>
            <a:pPr marL="285750" indent="-285750">
              <a:buFont typeface="Arial" panose="020B0604020202020204" pitchFamily="34" charset="0"/>
              <a:buChar char="•"/>
            </a:pPr>
            <a:r>
              <a:rPr lang="en-US" dirty="0"/>
              <a:t>R4 : 0.5 + 0.3(-7.5) = -1.75</a:t>
            </a:r>
          </a:p>
        </p:txBody>
      </p:sp>
      <p:sp>
        <p:nvSpPr>
          <p:cNvPr id="7" name="TextBox 6">
            <a:extLst>
              <a:ext uri="{FF2B5EF4-FFF2-40B4-BE49-F238E27FC236}">
                <a16:creationId xmlns:a16="http://schemas.microsoft.com/office/drawing/2014/main" id="{9337000A-D634-4471-AD9D-9318F664C5EA}"/>
              </a:ext>
            </a:extLst>
          </p:cNvPr>
          <p:cNvSpPr txBox="1"/>
          <p:nvPr/>
        </p:nvSpPr>
        <p:spPr>
          <a:xfrm>
            <a:off x="498348" y="4258210"/>
            <a:ext cx="2915811" cy="738664"/>
          </a:xfrm>
          <a:prstGeom prst="rect">
            <a:avLst/>
          </a:prstGeom>
          <a:noFill/>
        </p:spPr>
        <p:txBody>
          <a:bodyPr wrap="square" rtlCol="0">
            <a:spAutoFit/>
          </a:bodyPr>
          <a:lstStyle/>
          <a:p>
            <a:pPr algn="ctr"/>
            <a:r>
              <a:rPr lang="en-US" dirty="0"/>
              <a:t>Step 13:  </a:t>
            </a:r>
          </a:p>
          <a:p>
            <a:pPr algn="ctr"/>
            <a:r>
              <a:rPr lang="en-US" dirty="0"/>
              <a:t>Construct new tree with updated Residuals</a:t>
            </a:r>
            <a:endParaRPr lang="en-US" dirty="0">
              <a:solidFill>
                <a:schemeClr val="tx2"/>
              </a:solidFill>
            </a:endParaRPr>
          </a:p>
        </p:txBody>
      </p:sp>
    </p:spTree>
    <p:extLst>
      <p:ext uri="{BB962C8B-B14F-4D97-AF65-F5344CB8AC3E}">
        <p14:creationId xmlns:p14="http://schemas.microsoft.com/office/powerpoint/2010/main" val="316173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p:nvPr/>
        </p:nvSpPr>
        <p:spPr>
          <a:xfrm>
            <a:off x="0" y="0"/>
            <a:ext cx="4388885"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8"/>
          <p:cNvSpPr txBox="1"/>
          <p:nvPr/>
        </p:nvSpPr>
        <p:spPr>
          <a:xfrm>
            <a:off x="0" y="2790634"/>
            <a:ext cx="4388885"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600" b="1" i="0" u="none" strike="noStrike" cap="none" dirty="0">
                <a:solidFill>
                  <a:schemeClr val="lt1"/>
                </a:solidFill>
                <a:latin typeface="Arial"/>
                <a:ea typeface="Arial"/>
                <a:cs typeface="Arial"/>
                <a:sym typeface="Arial"/>
              </a:rPr>
              <a:t>Agenda</a:t>
            </a:r>
            <a:endParaRPr dirty="0"/>
          </a:p>
        </p:txBody>
      </p:sp>
      <p:sp>
        <p:nvSpPr>
          <p:cNvPr id="98" name="Google Shape;98;p18"/>
          <p:cNvSpPr txBox="1"/>
          <p:nvPr/>
        </p:nvSpPr>
        <p:spPr>
          <a:xfrm>
            <a:off x="4896464" y="1885772"/>
            <a:ext cx="5751871" cy="2400657"/>
          </a:xfrm>
          <a:prstGeom prst="rect">
            <a:avLst/>
          </a:prstGeom>
          <a:noFill/>
          <a:ln>
            <a:noFill/>
          </a:ln>
        </p:spPr>
        <p:txBody>
          <a:bodyPr spcFirstLastPara="1" wrap="square" lIns="91425" tIns="45700" rIns="91425" bIns="45700" anchor="ctr" anchorCtr="0">
            <a:noAutofit/>
          </a:bodyPr>
          <a:lstStyle/>
          <a:p>
            <a:pPr marL="342900" indent="-342900">
              <a:lnSpc>
                <a:spcPct val="90000"/>
              </a:lnSpc>
              <a:buFontTx/>
              <a:buChar char="-"/>
            </a:pPr>
            <a:r>
              <a:rPr lang="en-US" sz="2000" dirty="0">
                <a:solidFill>
                  <a:schemeClr val="dk2"/>
                </a:solidFill>
              </a:rPr>
              <a:t>Introduction to Anomaly Detection</a:t>
            </a:r>
          </a:p>
          <a:p>
            <a:pPr marL="342900" indent="-342900">
              <a:lnSpc>
                <a:spcPct val="90000"/>
              </a:lnSpc>
              <a:buFontTx/>
              <a:buChar char="-"/>
            </a:pPr>
            <a:r>
              <a:rPr lang="en-US" sz="2000" dirty="0">
                <a:solidFill>
                  <a:schemeClr val="dk2"/>
                </a:solidFill>
              </a:rPr>
              <a:t>Supervised Learning with </a:t>
            </a:r>
            <a:r>
              <a:rPr lang="en-US" sz="2000" dirty="0" err="1">
                <a:solidFill>
                  <a:schemeClr val="dk2"/>
                </a:solidFill>
              </a:rPr>
              <a:t>XGBoost</a:t>
            </a:r>
            <a:endParaRPr lang="en-US" sz="2000" dirty="0">
              <a:solidFill>
                <a:schemeClr val="dk2"/>
              </a:solidFill>
            </a:endParaRPr>
          </a:p>
          <a:p>
            <a:pPr marL="342900" indent="-342900">
              <a:lnSpc>
                <a:spcPct val="90000"/>
              </a:lnSpc>
              <a:buFontTx/>
              <a:buChar char="-"/>
            </a:pPr>
            <a:r>
              <a:rPr lang="en-US" sz="2000" dirty="0">
                <a:solidFill>
                  <a:schemeClr val="dk2"/>
                </a:solidFill>
              </a:rPr>
              <a:t>Break</a:t>
            </a:r>
          </a:p>
          <a:p>
            <a:pPr marL="342900" indent="-342900">
              <a:lnSpc>
                <a:spcPct val="90000"/>
              </a:lnSpc>
              <a:buFontTx/>
              <a:buChar char="-"/>
            </a:pPr>
            <a:r>
              <a:rPr lang="en-US" sz="2000" dirty="0">
                <a:solidFill>
                  <a:schemeClr val="dk2"/>
                </a:solidFill>
              </a:rPr>
              <a:t>Unsupervised Learning with Autoencoders</a:t>
            </a:r>
          </a:p>
          <a:p>
            <a:pPr marL="342900" indent="-342900">
              <a:lnSpc>
                <a:spcPct val="90000"/>
              </a:lnSpc>
              <a:buFontTx/>
              <a:buChar char="-"/>
            </a:pPr>
            <a:r>
              <a:rPr lang="en-US" sz="2000" dirty="0">
                <a:solidFill>
                  <a:schemeClr val="dk2"/>
                </a:solidFill>
              </a:rPr>
              <a:t>Unsupervised Learning with GANs</a:t>
            </a:r>
          </a:p>
          <a:p>
            <a:pPr marL="342900" indent="-342900">
              <a:lnSpc>
                <a:spcPct val="90000"/>
              </a:lnSpc>
              <a:buFontTx/>
              <a:buChar char="-"/>
            </a:pPr>
            <a:r>
              <a:rPr lang="en-US" sz="2000" dirty="0">
                <a:solidFill>
                  <a:schemeClr val="dk2"/>
                </a:solidFill>
              </a:rPr>
              <a:t>Assessment: Apply one technique to a new dataset</a:t>
            </a:r>
          </a:p>
          <a:p>
            <a:pPr marL="0" marR="0" lvl="0" indent="0" algn="l" rtl="0">
              <a:lnSpc>
                <a:spcPct val="90000"/>
              </a:lnSpc>
              <a:spcBef>
                <a:spcPts val="0"/>
              </a:spcBef>
              <a:spcAft>
                <a:spcPts val="0"/>
              </a:spcAft>
              <a:buNone/>
            </a:pPr>
            <a:endParaRPr lang="en-US" sz="2000" dirty="0">
              <a:solidFill>
                <a:schemeClr val="dk2"/>
              </a:solidFill>
            </a:endParaRPr>
          </a:p>
        </p:txBody>
      </p:sp>
    </p:spTree>
    <p:extLst>
      <p:ext uri="{BB962C8B-B14F-4D97-AF65-F5344CB8AC3E}">
        <p14:creationId xmlns:p14="http://schemas.microsoft.com/office/powerpoint/2010/main" val="790800483"/>
      </p:ext>
    </p:extLst>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4"/>
          <p:cNvSpPr txBox="1"/>
          <p:nvPr/>
        </p:nvSpPr>
        <p:spPr>
          <a:xfrm>
            <a:off x="4664654" y="5841891"/>
            <a:ext cx="1729961"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a:solidFill>
                  <a:schemeClr val="dk2"/>
                </a:solidFill>
                <a:latin typeface="Trebuchet MS"/>
                <a:ea typeface="Trebuchet MS"/>
                <a:cs typeface="Trebuchet MS"/>
                <a:sym typeface="Trebuchet MS"/>
              </a:rPr>
              <a:t>Source: </a:t>
            </a:r>
            <a:r>
              <a:rPr lang="en-US" sz="800" u="sng">
                <a:solidFill>
                  <a:schemeClr val="hlink"/>
                </a:solidFill>
                <a:latin typeface="Trebuchet MS"/>
                <a:ea typeface="Trebuchet MS"/>
                <a:cs typeface="Trebuchet MS"/>
                <a:sym typeface="Trebuchet MS"/>
                <a:hlinkClick r:id="rId3"/>
              </a:rPr>
              <a:t>https://goo.gl/GWNdEm</a:t>
            </a:r>
            <a:r>
              <a:rPr lang="en-US" sz="800">
                <a:solidFill>
                  <a:schemeClr val="dk2"/>
                </a:solidFill>
                <a:latin typeface="Trebuchet MS"/>
                <a:ea typeface="Trebuchet MS"/>
                <a:cs typeface="Trebuchet MS"/>
                <a:sym typeface="Trebuchet MS"/>
              </a:rPr>
              <a:t> </a:t>
            </a:r>
            <a:endParaRPr/>
          </a:p>
        </p:txBody>
      </p:sp>
      <p:sp>
        <p:nvSpPr>
          <p:cNvPr id="410" name="Google Shape;410;p54"/>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11" name="Google Shape;411;p54"/>
          <p:cNvCxnSpPr/>
          <p:nvPr/>
        </p:nvCxnSpPr>
        <p:spPr>
          <a:xfrm>
            <a:off x="5486399" y="1888073"/>
            <a:ext cx="0" cy="3112828"/>
          </a:xfrm>
          <a:prstGeom prst="straightConnector1">
            <a:avLst/>
          </a:prstGeom>
          <a:noFill/>
          <a:ln w="9525" cap="flat" cmpd="sng">
            <a:solidFill>
              <a:schemeClr val="accent4"/>
            </a:solidFill>
            <a:prstDash val="dash"/>
            <a:round/>
            <a:headEnd type="none" w="sm" len="sm"/>
            <a:tailEnd type="none" w="sm" len="sm"/>
          </a:ln>
        </p:spPr>
      </p:cxnSp>
      <p:pic>
        <p:nvPicPr>
          <p:cNvPr id="412" name="Google Shape;412;p54" descr="https://cdn-images-1.medium.com/max/2000/0*HipytlSWh0Byjx-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96831" y="1850465"/>
            <a:ext cx="3495941" cy="3416737"/>
          </a:xfrm>
          <a:prstGeom prst="rect">
            <a:avLst/>
          </a:prstGeom>
          <a:noFill/>
          <a:ln>
            <a:noFill/>
          </a:ln>
        </p:spPr>
      </p:pic>
      <p:pic>
        <p:nvPicPr>
          <p:cNvPr id="413" name="Google Shape;413;p54" descr="https://cdn-images-1.medium.com/max/2000/0*Fh6_iQD3yOz5eDbM."/>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880029" y="1850465"/>
            <a:ext cx="3496289" cy="3415760"/>
          </a:xfrm>
          <a:prstGeom prst="rect">
            <a:avLst/>
          </a:prstGeom>
          <a:noFill/>
          <a:ln>
            <a:noFill/>
          </a:ln>
        </p:spPr>
      </p:pic>
      <p:sp>
        <p:nvSpPr>
          <p:cNvPr id="414" name="Google Shape;414;p54"/>
          <p:cNvSpPr/>
          <p:nvPr/>
        </p:nvSpPr>
        <p:spPr>
          <a:xfrm>
            <a:off x="3738429" y="5421701"/>
            <a:ext cx="3495941" cy="307777"/>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400">
                <a:solidFill>
                  <a:schemeClr val="dk2"/>
                </a:solidFill>
                <a:latin typeface="Trebuchet MS"/>
                <a:ea typeface="Trebuchet MS"/>
                <a:cs typeface="Trebuchet MS"/>
                <a:sym typeface="Trebuchet MS"/>
              </a:rPr>
              <a:t>Models fit to the </a:t>
            </a:r>
            <a:r>
              <a:rPr lang="en-US" sz="1400" i="1">
                <a:solidFill>
                  <a:schemeClr val="dk2"/>
                </a:solidFill>
                <a:latin typeface="Trebuchet MS"/>
                <a:ea typeface="Trebuchet MS"/>
                <a:cs typeface="Trebuchet MS"/>
                <a:sym typeface="Trebuchet MS"/>
              </a:rPr>
              <a:t>Boston Housing</a:t>
            </a:r>
            <a:r>
              <a:rPr lang="en-US" sz="1400">
                <a:solidFill>
                  <a:schemeClr val="dk2"/>
                </a:solidFill>
                <a:latin typeface="Trebuchet MS"/>
                <a:ea typeface="Trebuchet MS"/>
                <a:cs typeface="Trebuchet MS"/>
                <a:sym typeface="Trebuchet MS"/>
              </a:rPr>
              <a:t> Dataset</a:t>
            </a:r>
            <a:endParaRPr/>
          </a:p>
        </p:txBody>
      </p:sp>
      <p:sp>
        <p:nvSpPr>
          <p:cNvPr id="415" name="Google Shape;415;p54"/>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r>
              <a:rPr lang="en-US" sz="2400" b="0">
                <a:solidFill>
                  <a:schemeClr val="lt2"/>
                </a:solidFill>
                <a:latin typeface="Trebuchet MS"/>
                <a:ea typeface="Trebuchet MS"/>
                <a:cs typeface="Trebuchet MS"/>
                <a:sym typeface="Trebuchet MS"/>
              </a:rPr>
              <a:t>Single Decision Tree vs Ensembled Decision Trees</a:t>
            </a:r>
            <a:endParaRPr/>
          </a:p>
        </p:txBody>
      </p:sp>
      <p:sp>
        <p:nvSpPr>
          <p:cNvPr id="416" name="Google Shape;416;p54"/>
          <p:cNvSpPr txBox="1"/>
          <p:nvPr/>
        </p:nvSpPr>
        <p:spPr>
          <a:xfrm>
            <a:off x="498348" y="661219"/>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TRAINED MODELS VISUALIZATION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EBFCFF34-9F62-4E67-8395-654C22C05842}"/>
              </a:ext>
            </a:extLst>
          </p:cNvPr>
          <p:cNvGraphicFramePr/>
          <p:nvPr>
            <p:extLst>
              <p:ext uri="{D42A27DB-BD31-4B8C-83A1-F6EECF244321}">
                <p14:modId xmlns:p14="http://schemas.microsoft.com/office/powerpoint/2010/main" val="3627563455"/>
              </p:ext>
            </p:extLst>
          </p:nvPr>
        </p:nvGraphicFramePr>
        <p:xfrm>
          <a:off x="1780391" y="322728"/>
          <a:ext cx="6078070" cy="5228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EED9BB85-FF45-40CA-A6BA-223CFC76CE2C}"/>
              </a:ext>
            </a:extLst>
          </p:cNvPr>
          <p:cNvSpPr txBox="1"/>
          <p:nvPr/>
        </p:nvSpPr>
        <p:spPr>
          <a:xfrm>
            <a:off x="7952642" y="4723296"/>
            <a:ext cx="2839916" cy="738664"/>
          </a:xfrm>
          <a:prstGeom prst="rect">
            <a:avLst/>
          </a:prstGeom>
          <a:noFill/>
        </p:spPr>
        <p:txBody>
          <a:bodyPr wrap="square" rtlCol="0">
            <a:spAutoFit/>
          </a:bodyPr>
          <a:lstStyle/>
          <a:p>
            <a:r>
              <a:rPr lang="en-US" dirty="0">
                <a:solidFill>
                  <a:schemeClr val="bg2"/>
                </a:solidFill>
              </a:rPr>
              <a:t>Tree based algorithm that outputs decisions based on certain conditions.</a:t>
            </a:r>
          </a:p>
        </p:txBody>
      </p:sp>
      <p:sp>
        <p:nvSpPr>
          <p:cNvPr id="12" name="TextBox 11">
            <a:extLst>
              <a:ext uri="{FF2B5EF4-FFF2-40B4-BE49-F238E27FC236}">
                <a16:creationId xmlns:a16="http://schemas.microsoft.com/office/drawing/2014/main" id="{0AA8BA35-B4C8-4483-83D9-7ED285625D1B}"/>
              </a:ext>
            </a:extLst>
          </p:cNvPr>
          <p:cNvSpPr txBox="1"/>
          <p:nvPr/>
        </p:nvSpPr>
        <p:spPr>
          <a:xfrm>
            <a:off x="7899889" y="3880339"/>
            <a:ext cx="2839916" cy="738664"/>
          </a:xfrm>
          <a:prstGeom prst="rect">
            <a:avLst/>
          </a:prstGeom>
          <a:noFill/>
        </p:spPr>
        <p:txBody>
          <a:bodyPr wrap="square" rtlCol="0">
            <a:spAutoFit/>
          </a:bodyPr>
          <a:lstStyle/>
          <a:p>
            <a:r>
              <a:rPr lang="en-US" dirty="0">
                <a:solidFill>
                  <a:schemeClr val="bg2"/>
                </a:solidFill>
              </a:rPr>
              <a:t>Ensemble of multiple decision trees to arrive at decision through majority voting</a:t>
            </a:r>
          </a:p>
        </p:txBody>
      </p:sp>
      <p:sp>
        <p:nvSpPr>
          <p:cNvPr id="14" name="TextBox 13">
            <a:extLst>
              <a:ext uri="{FF2B5EF4-FFF2-40B4-BE49-F238E27FC236}">
                <a16:creationId xmlns:a16="http://schemas.microsoft.com/office/drawing/2014/main" id="{DFD02E51-DB19-4F58-ADE5-740B75D2CD68}"/>
              </a:ext>
            </a:extLst>
          </p:cNvPr>
          <p:cNvSpPr txBox="1"/>
          <p:nvPr/>
        </p:nvSpPr>
        <p:spPr>
          <a:xfrm>
            <a:off x="7899889" y="2187568"/>
            <a:ext cx="2839916" cy="954107"/>
          </a:xfrm>
          <a:prstGeom prst="rect">
            <a:avLst/>
          </a:prstGeom>
          <a:noFill/>
        </p:spPr>
        <p:txBody>
          <a:bodyPr wrap="square" rtlCol="0">
            <a:spAutoFit/>
          </a:bodyPr>
          <a:lstStyle/>
          <a:p>
            <a:r>
              <a:rPr lang="en-US" dirty="0">
                <a:solidFill>
                  <a:schemeClr val="bg2"/>
                </a:solidFill>
              </a:rPr>
              <a:t>Trees built sequentially minimizing errors from previous trees and weighing better performing ones more.</a:t>
            </a:r>
          </a:p>
        </p:txBody>
      </p:sp>
      <p:sp>
        <p:nvSpPr>
          <p:cNvPr id="16" name="TextBox 15">
            <a:extLst>
              <a:ext uri="{FF2B5EF4-FFF2-40B4-BE49-F238E27FC236}">
                <a16:creationId xmlns:a16="http://schemas.microsoft.com/office/drawing/2014/main" id="{8928AFD8-C71D-416F-84DD-D253E21F9136}"/>
              </a:ext>
            </a:extLst>
          </p:cNvPr>
          <p:cNvSpPr txBox="1"/>
          <p:nvPr/>
        </p:nvSpPr>
        <p:spPr>
          <a:xfrm>
            <a:off x="7899889" y="3141675"/>
            <a:ext cx="2839916" cy="738664"/>
          </a:xfrm>
          <a:prstGeom prst="rect">
            <a:avLst/>
          </a:prstGeom>
          <a:noFill/>
        </p:spPr>
        <p:txBody>
          <a:bodyPr wrap="square" rtlCol="0">
            <a:spAutoFit/>
          </a:bodyPr>
          <a:lstStyle/>
          <a:p>
            <a:r>
              <a:rPr lang="en-US" dirty="0">
                <a:solidFill>
                  <a:schemeClr val="bg2"/>
                </a:solidFill>
              </a:rPr>
              <a:t>Utilize random subsets of a dataset to build multiple decision trees</a:t>
            </a:r>
          </a:p>
        </p:txBody>
      </p:sp>
      <p:sp>
        <p:nvSpPr>
          <p:cNvPr id="18" name="TextBox 17">
            <a:extLst>
              <a:ext uri="{FF2B5EF4-FFF2-40B4-BE49-F238E27FC236}">
                <a16:creationId xmlns:a16="http://schemas.microsoft.com/office/drawing/2014/main" id="{46939A73-5DDC-4E1D-95CD-381DD8ACA2DA}"/>
              </a:ext>
            </a:extLst>
          </p:cNvPr>
          <p:cNvSpPr txBox="1"/>
          <p:nvPr/>
        </p:nvSpPr>
        <p:spPr>
          <a:xfrm>
            <a:off x="7899889" y="1448904"/>
            <a:ext cx="2839916" cy="738664"/>
          </a:xfrm>
          <a:prstGeom prst="rect">
            <a:avLst/>
          </a:prstGeom>
          <a:noFill/>
        </p:spPr>
        <p:txBody>
          <a:bodyPr wrap="square" rtlCol="0">
            <a:spAutoFit/>
          </a:bodyPr>
          <a:lstStyle/>
          <a:p>
            <a:r>
              <a:rPr lang="en-US" dirty="0">
                <a:solidFill>
                  <a:schemeClr val="bg2"/>
                </a:solidFill>
              </a:rPr>
              <a:t>Utilize Gradient Descent to minimize errors in the sequentially built trees. </a:t>
            </a:r>
          </a:p>
        </p:txBody>
      </p:sp>
      <p:sp>
        <p:nvSpPr>
          <p:cNvPr id="20" name="TextBox 19">
            <a:extLst>
              <a:ext uri="{FF2B5EF4-FFF2-40B4-BE49-F238E27FC236}">
                <a16:creationId xmlns:a16="http://schemas.microsoft.com/office/drawing/2014/main" id="{92D5F97C-1A6C-4D46-95E7-8BC9B3FDFFCC}"/>
              </a:ext>
            </a:extLst>
          </p:cNvPr>
          <p:cNvSpPr txBox="1"/>
          <p:nvPr/>
        </p:nvSpPr>
        <p:spPr>
          <a:xfrm>
            <a:off x="7899889" y="602519"/>
            <a:ext cx="2839916" cy="738664"/>
          </a:xfrm>
          <a:prstGeom prst="rect">
            <a:avLst/>
          </a:prstGeom>
          <a:noFill/>
        </p:spPr>
        <p:txBody>
          <a:bodyPr wrap="square" rtlCol="0">
            <a:spAutoFit/>
          </a:bodyPr>
          <a:lstStyle/>
          <a:p>
            <a:r>
              <a:rPr lang="en-US" dirty="0">
                <a:solidFill>
                  <a:schemeClr val="bg2"/>
                </a:solidFill>
              </a:rPr>
              <a:t>Optimized version of GBT incorporating parallelism, tree pruning and regularization.</a:t>
            </a:r>
          </a:p>
        </p:txBody>
      </p:sp>
      <p:sp>
        <p:nvSpPr>
          <p:cNvPr id="10" name="Title 1">
            <a:extLst>
              <a:ext uri="{FF2B5EF4-FFF2-40B4-BE49-F238E27FC236}">
                <a16:creationId xmlns:a16="http://schemas.microsoft.com/office/drawing/2014/main" id="{6CFCB301-83CE-4BF3-9982-E3EA18F29D41}"/>
              </a:ext>
            </a:extLst>
          </p:cNvPr>
          <p:cNvSpPr>
            <a:spLocks noGrp="1"/>
          </p:cNvSpPr>
          <p:nvPr>
            <p:ph type="title"/>
          </p:nvPr>
        </p:nvSpPr>
        <p:spPr>
          <a:xfrm>
            <a:off x="498348" y="737427"/>
            <a:ext cx="3299101" cy="590932"/>
          </a:xfrm>
        </p:spPr>
        <p:txBody>
          <a:bodyPr/>
          <a:lstStyle/>
          <a:p>
            <a:r>
              <a:rPr lang="en-US" dirty="0"/>
              <a:t>XgBoost </a:t>
            </a:r>
          </a:p>
        </p:txBody>
      </p:sp>
      <p:sp>
        <p:nvSpPr>
          <p:cNvPr id="11" name="Text Placeholder 3">
            <a:extLst>
              <a:ext uri="{FF2B5EF4-FFF2-40B4-BE49-F238E27FC236}">
                <a16:creationId xmlns:a16="http://schemas.microsoft.com/office/drawing/2014/main" id="{509D75F3-DBF5-4965-9650-3FC8AF55F23A}"/>
              </a:ext>
            </a:extLst>
          </p:cNvPr>
          <p:cNvSpPr txBox="1">
            <a:spLocks/>
          </p:cNvSpPr>
          <p:nvPr/>
        </p:nvSpPr>
        <p:spPr>
          <a:xfrm>
            <a:off x="299331" y="1217595"/>
            <a:ext cx="3299101" cy="52546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dirty="0"/>
              <a:t>Building up from a Decision Tree</a:t>
            </a:r>
          </a:p>
        </p:txBody>
      </p:sp>
      <p:cxnSp>
        <p:nvCxnSpPr>
          <p:cNvPr id="3" name="Straight Connector 2">
            <a:extLst>
              <a:ext uri="{FF2B5EF4-FFF2-40B4-BE49-F238E27FC236}">
                <a16:creationId xmlns:a16="http://schemas.microsoft.com/office/drawing/2014/main" id="{36F920EA-0484-4A14-A291-778DB8FEAE90}"/>
              </a:ext>
            </a:extLst>
          </p:cNvPr>
          <p:cNvCxnSpPr/>
          <p:nvPr/>
        </p:nvCxnSpPr>
        <p:spPr>
          <a:xfrm>
            <a:off x="7637929" y="1341183"/>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00DD41-36AD-458F-9652-F80C51304170}"/>
              </a:ext>
            </a:extLst>
          </p:cNvPr>
          <p:cNvCxnSpPr/>
          <p:nvPr/>
        </p:nvCxnSpPr>
        <p:spPr>
          <a:xfrm>
            <a:off x="7637929" y="2185838"/>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A12A67-7B88-4846-B485-35D71F98A6FF}"/>
              </a:ext>
            </a:extLst>
          </p:cNvPr>
          <p:cNvCxnSpPr/>
          <p:nvPr/>
        </p:nvCxnSpPr>
        <p:spPr>
          <a:xfrm>
            <a:off x="7637929" y="3123809"/>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0E5AA8-440E-41CA-BE2E-5525DAD8E45B}"/>
              </a:ext>
            </a:extLst>
          </p:cNvPr>
          <p:cNvCxnSpPr/>
          <p:nvPr/>
        </p:nvCxnSpPr>
        <p:spPr>
          <a:xfrm>
            <a:off x="7637929" y="3883988"/>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C1BD09-9BB2-4777-87F4-726D0D9C109F}"/>
              </a:ext>
            </a:extLst>
          </p:cNvPr>
          <p:cNvCxnSpPr/>
          <p:nvPr/>
        </p:nvCxnSpPr>
        <p:spPr>
          <a:xfrm>
            <a:off x="7637929" y="4619003"/>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56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5"/>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a:t>WHY </a:t>
            </a:r>
            <a:r>
              <a:rPr lang="en-US" cap="none"/>
              <a:t>XGBOOST?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Construction </a:t>
            </a:r>
          </a:p>
        </p:txBody>
      </p:sp>
      <p:pic>
        <p:nvPicPr>
          <p:cNvPr id="3074" name="Picture 2" descr="Logistic Regression in Machine Learning - Javatpoint">
            <a:extLst>
              <a:ext uri="{FF2B5EF4-FFF2-40B4-BE49-F238E27FC236}">
                <a16:creationId xmlns:a16="http://schemas.microsoft.com/office/drawing/2014/main" id="{A49B5CAC-A041-44EB-B19B-242A5FCDDE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026" y="2736587"/>
            <a:ext cx="3183160" cy="190989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35F3B77-9C60-4284-AABB-57741038DF3D}"/>
              </a:ext>
            </a:extLst>
          </p:cNvPr>
          <p:cNvCxnSpPr>
            <a:cxnSpLocks/>
          </p:cNvCxnSpPr>
          <p:nvPr/>
        </p:nvCxnSpPr>
        <p:spPr>
          <a:xfrm>
            <a:off x="3523130" y="2027816"/>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4ED843-B44F-4950-A7C3-E07D182BEF76}"/>
              </a:ext>
            </a:extLst>
          </p:cNvPr>
          <p:cNvCxnSpPr/>
          <p:nvPr/>
        </p:nvCxnSpPr>
        <p:spPr>
          <a:xfrm>
            <a:off x="3291840" y="3384942"/>
            <a:ext cx="0" cy="699247"/>
          </a:xfrm>
          <a:prstGeom prst="line">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1">
            <a:extLst>
              <a:ext uri="{FF2B5EF4-FFF2-40B4-BE49-F238E27FC236}">
                <a16:creationId xmlns:a16="http://schemas.microsoft.com/office/drawing/2014/main" id="{32B6384A-E82F-4541-9B9E-9CCF42F40AC8}"/>
              </a:ext>
            </a:extLst>
          </p:cNvPr>
          <p:cNvGraphicFramePr>
            <a:graphicFrameLocks noGrp="1"/>
          </p:cNvGraphicFramePr>
          <p:nvPr/>
        </p:nvGraphicFramePr>
        <p:xfrm>
          <a:off x="3722147" y="2272422"/>
          <a:ext cx="2909944" cy="1534160"/>
        </p:xfrm>
        <a:graphic>
          <a:graphicData uri="http://schemas.openxmlformats.org/drawingml/2006/table">
            <a:tbl>
              <a:tblPr firstRow="1" bandRow="1">
                <a:tableStyleId>{E718ED46-BCFB-4B95-8118-5FFCF8DE690B}</a:tableStyleId>
              </a:tblPr>
              <a:tblGrid>
                <a:gridCol w="727486">
                  <a:extLst>
                    <a:ext uri="{9D8B030D-6E8A-4147-A177-3AD203B41FA5}">
                      <a16:colId xmlns:a16="http://schemas.microsoft.com/office/drawing/2014/main" val="975488086"/>
                    </a:ext>
                  </a:extLst>
                </a:gridCol>
                <a:gridCol w="727486">
                  <a:extLst>
                    <a:ext uri="{9D8B030D-6E8A-4147-A177-3AD203B41FA5}">
                      <a16:colId xmlns:a16="http://schemas.microsoft.com/office/drawing/2014/main" val="4289683671"/>
                    </a:ext>
                  </a:extLst>
                </a:gridCol>
                <a:gridCol w="727486">
                  <a:extLst>
                    <a:ext uri="{9D8B030D-6E8A-4147-A177-3AD203B41FA5}">
                      <a16:colId xmlns:a16="http://schemas.microsoft.com/office/drawing/2014/main" val="2489768781"/>
                    </a:ext>
                  </a:extLst>
                </a:gridCol>
                <a:gridCol w="727486">
                  <a:extLst>
                    <a:ext uri="{9D8B030D-6E8A-4147-A177-3AD203B41FA5}">
                      <a16:colId xmlns:a16="http://schemas.microsoft.com/office/drawing/2014/main" val="1058138066"/>
                    </a:ext>
                  </a:extLst>
                </a:gridCol>
              </a:tblGrid>
              <a:tr h="370840">
                <a:tc rowSpan="2" gridSpan="2">
                  <a:txBody>
                    <a:bodyPr/>
                    <a:lstStyle/>
                    <a:p>
                      <a:endParaRPr lang="en-US" sz="1000" dirty="0"/>
                    </a:p>
                  </a:txBody>
                  <a:tcPr/>
                </a:tc>
                <a:tc rowSpan="2" hMerge="1">
                  <a:txBody>
                    <a:bodyPr/>
                    <a:lstStyle/>
                    <a:p>
                      <a:endParaRPr lang="en-US" dirty="0"/>
                    </a:p>
                  </a:txBody>
                  <a:tcPr/>
                </a:tc>
                <a:tc gridSpan="2">
                  <a:txBody>
                    <a:bodyPr/>
                    <a:lstStyle/>
                    <a:p>
                      <a:pPr algn="ctr"/>
                      <a:r>
                        <a:rPr lang="en-US" sz="1000" dirty="0"/>
                        <a:t>Actual</a:t>
                      </a:r>
                    </a:p>
                  </a:txBody>
                  <a:tcPr/>
                </a:tc>
                <a:tc hMerge="1">
                  <a:txBody>
                    <a:bodyPr/>
                    <a:lstStyle/>
                    <a:p>
                      <a:endParaRPr lang="en-US" dirty="0"/>
                    </a:p>
                  </a:txBody>
                  <a:tcPr/>
                </a:tc>
                <a:extLst>
                  <a:ext uri="{0D108BD9-81ED-4DB2-BD59-A6C34878D82A}">
                    <a16:rowId xmlns:a16="http://schemas.microsoft.com/office/drawing/2014/main" val="53702884"/>
                  </a:ext>
                </a:extLst>
              </a:tr>
              <a:tr h="370840">
                <a:tc gridSpan="2" vMerge="1">
                  <a:txBody>
                    <a:bodyPr/>
                    <a:lstStyle/>
                    <a:p>
                      <a:endParaRPr lang="en-US" dirty="0"/>
                    </a:p>
                  </a:txBody>
                  <a:tcPr/>
                </a:tc>
                <a:tc hMerge="1" vMerge="1">
                  <a:txBody>
                    <a:bodyPr/>
                    <a:lstStyle/>
                    <a:p>
                      <a:endParaRPr lang="en-US" dirty="0"/>
                    </a:p>
                  </a:txBody>
                  <a:tcPr/>
                </a:tc>
                <a:tc>
                  <a:txBody>
                    <a:bodyPr/>
                    <a:lstStyle/>
                    <a:p>
                      <a:r>
                        <a:rPr lang="en-US" sz="1000" dirty="0"/>
                        <a:t>Anomaly</a:t>
                      </a:r>
                    </a:p>
                  </a:txBody>
                  <a:tcPr/>
                </a:tc>
                <a:tc>
                  <a:txBody>
                    <a:bodyPr/>
                    <a:lstStyle/>
                    <a:p>
                      <a:r>
                        <a:rPr lang="en-US" sz="1000" dirty="0"/>
                        <a:t>Not Anomaly</a:t>
                      </a:r>
                    </a:p>
                  </a:txBody>
                  <a:tcPr/>
                </a:tc>
                <a:extLst>
                  <a:ext uri="{0D108BD9-81ED-4DB2-BD59-A6C34878D82A}">
                    <a16:rowId xmlns:a16="http://schemas.microsoft.com/office/drawing/2014/main" val="75142558"/>
                  </a:ext>
                </a:extLst>
              </a:tr>
              <a:tr h="370840">
                <a:tc rowSpan="2">
                  <a:txBody>
                    <a:bodyPr/>
                    <a:lstStyle/>
                    <a:p>
                      <a:r>
                        <a:rPr lang="en-US" sz="1000" dirty="0"/>
                        <a:t>Predicted</a:t>
                      </a:r>
                    </a:p>
                  </a:txBody>
                  <a:tcPr/>
                </a:tc>
                <a:tc>
                  <a:txBody>
                    <a:bodyPr/>
                    <a:lstStyle/>
                    <a:p>
                      <a:r>
                        <a:rPr lang="en-US" sz="1000" dirty="0"/>
                        <a:t>Anomaly</a:t>
                      </a:r>
                    </a:p>
                  </a:txBody>
                  <a:tcPr/>
                </a:tc>
                <a:tc>
                  <a:txBody>
                    <a:bodyPr/>
                    <a:lstStyle/>
                    <a:p>
                      <a:pPr algn="ctr"/>
                      <a:r>
                        <a:rPr lang="en-US" sz="1000" dirty="0"/>
                        <a:t>TP</a:t>
                      </a:r>
                    </a:p>
                  </a:txBody>
                  <a:tcPr/>
                </a:tc>
                <a:tc>
                  <a:txBody>
                    <a:bodyPr/>
                    <a:lstStyle/>
                    <a:p>
                      <a:pPr algn="ctr"/>
                      <a:r>
                        <a:rPr lang="en-US" sz="1000" dirty="0"/>
                        <a:t>FP</a:t>
                      </a:r>
                    </a:p>
                  </a:txBody>
                  <a:tcPr/>
                </a:tc>
                <a:extLst>
                  <a:ext uri="{0D108BD9-81ED-4DB2-BD59-A6C34878D82A}">
                    <a16:rowId xmlns:a16="http://schemas.microsoft.com/office/drawing/2014/main" val="1445008713"/>
                  </a:ext>
                </a:extLst>
              </a:tr>
              <a:tr h="370840">
                <a:tc vMerge="1">
                  <a:txBody>
                    <a:bodyPr/>
                    <a:lstStyle/>
                    <a:p>
                      <a:endParaRPr lang="en-US" dirty="0"/>
                    </a:p>
                  </a:txBody>
                  <a:tcPr/>
                </a:tc>
                <a:tc>
                  <a:txBody>
                    <a:bodyPr/>
                    <a:lstStyle/>
                    <a:p>
                      <a:r>
                        <a:rPr lang="en-US" sz="1000" dirty="0"/>
                        <a:t>Not Anomaly</a:t>
                      </a:r>
                    </a:p>
                  </a:txBody>
                  <a:tcPr/>
                </a:tc>
                <a:tc>
                  <a:txBody>
                    <a:bodyPr/>
                    <a:lstStyle/>
                    <a:p>
                      <a:pPr algn="ctr"/>
                      <a:r>
                        <a:rPr lang="en-US" sz="1000" dirty="0"/>
                        <a:t>FN</a:t>
                      </a:r>
                    </a:p>
                  </a:txBody>
                  <a:tcPr/>
                </a:tc>
                <a:tc>
                  <a:txBody>
                    <a:bodyPr/>
                    <a:lstStyle/>
                    <a:p>
                      <a:pPr algn="ctr"/>
                      <a:r>
                        <a:rPr lang="en-US" sz="1000" dirty="0"/>
                        <a:t>TN</a:t>
                      </a:r>
                    </a:p>
                  </a:txBody>
                  <a:tcPr/>
                </a:tc>
                <a:extLst>
                  <a:ext uri="{0D108BD9-81ED-4DB2-BD59-A6C34878D82A}">
                    <a16:rowId xmlns:a16="http://schemas.microsoft.com/office/drawing/2014/main" val="3048084484"/>
                  </a:ext>
                </a:extLst>
              </a:tr>
            </a:tbl>
          </a:graphicData>
        </a:graphic>
      </p:graphicFrame>
      <p:sp>
        <p:nvSpPr>
          <p:cNvPr id="14" name="TextBox 13">
            <a:extLst>
              <a:ext uri="{FF2B5EF4-FFF2-40B4-BE49-F238E27FC236}">
                <a16:creationId xmlns:a16="http://schemas.microsoft.com/office/drawing/2014/main" id="{013BFBF1-9464-4B6A-820E-B465F861CD92}"/>
              </a:ext>
            </a:extLst>
          </p:cNvPr>
          <p:cNvSpPr txBox="1"/>
          <p:nvPr/>
        </p:nvSpPr>
        <p:spPr>
          <a:xfrm>
            <a:off x="3872753" y="4227755"/>
            <a:ext cx="2759338" cy="1169551"/>
          </a:xfrm>
          <a:prstGeom prst="rect">
            <a:avLst/>
          </a:prstGeom>
          <a:noFill/>
        </p:spPr>
        <p:txBody>
          <a:bodyPr wrap="square" rtlCol="0">
            <a:spAutoFit/>
          </a:bodyPr>
          <a:lstStyle/>
          <a:p>
            <a:pPr algn="ctr"/>
            <a:r>
              <a:rPr lang="en-US" dirty="0"/>
              <a:t>True Positive Rate</a:t>
            </a:r>
          </a:p>
          <a:p>
            <a:pPr algn="ctr"/>
            <a:r>
              <a:rPr lang="en-US" dirty="0"/>
              <a:t> TP / (TP+FN) = Sensitivity </a:t>
            </a:r>
          </a:p>
          <a:p>
            <a:pPr algn="ctr"/>
            <a:endParaRPr lang="en-US" dirty="0"/>
          </a:p>
          <a:p>
            <a:pPr algn="ctr"/>
            <a:r>
              <a:rPr lang="en-US" dirty="0"/>
              <a:t>False Positive Rate</a:t>
            </a:r>
          </a:p>
          <a:p>
            <a:pPr algn="ctr"/>
            <a:r>
              <a:rPr lang="en-US" dirty="0"/>
              <a:t> FP / (FP +TN)</a:t>
            </a:r>
          </a:p>
        </p:txBody>
      </p:sp>
      <p:cxnSp>
        <p:nvCxnSpPr>
          <p:cNvPr id="16" name="Straight Connector 15">
            <a:extLst>
              <a:ext uri="{FF2B5EF4-FFF2-40B4-BE49-F238E27FC236}">
                <a16:creationId xmlns:a16="http://schemas.microsoft.com/office/drawing/2014/main" id="{E8BB0CEE-E38A-4060-9C81-840EBE1141B5}"/>
              </a:ext>
            </a:extLst>
          </p:cNvPr>
          <p:cNvCxnSpPr>
            <a:cxnSpLocks/>
          </p:cNvCxnSpPr>
          <p:nvPr/>
        </p:nvCxnSpPr>
        <p:spPr>
          <a:xfrm>
            <a:off x="6886687" y="1943548"/>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532DB5-40B1-4CA4-A795-D07CF56E70CF}"/>
              </a:ext>
            </a:extLst>
          </p:cNvPr>
          <p:cNvCxnSpPr>
            <a:cxnSpLocks/>
          </p:cNvCxnSpPr>
          <p:nvPr/>
        </p:nvCxnSpPr>
        <p:spPr>
          <a:xfrm flipV="1">
            <a:off x="7988658" y="2460991"/>
            <a:ext cx="48342" cy="1884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2016D52-1977-4A46-B64B-145CD73BB437}"/>
              </a:ext>
            </a:extLst>
          </p:cNvPr>
          <p:cNvCxnSpPr/>
          <p:nvPr/>
        </p:nvCxnSpPr>
        <p:spPr>
          <a:xfrm>
            <a:off x="7997536" y="4345737"/>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816056-0BA1-45DA-9797-99980D91D7E0}"/>
              </a:ext>
            </a:extLst>
          </p:cNvPr>
          <p:cNvSpPr txBox="1"/>
          <p:nvPr/>
        </p:nvSpPr>
        <p:spPr>
          <a:xfrm>
            <a:off x="7988658" y="4424003"/>
            <a:ext cx="1784409" cy="307777"/>
          </a:xfrm>
          <a:prstGeom prst="rect">
            <a:avLst/>
          </a:prstGeom>
          <a:noFill/>
        </p:spPr>
        <p:txBody>
          <a:bodyPr wrap="square" rtlCol="0">
            <a:spAutoFit/>
          </a:bodyPr>
          <a:lstStyle/>
          <a:p>
            <a:r>
              <a:rPr lang="en-US" dirty="0"/>
              <a:t>False Positive Rate</a:t>
            </a:r>
          </a:p>
        </p:txBody>
      </p:sp>
      <p:sp>
        <p:nvSpPr>
          <p:cNvPr id="39" name="TextBox 38">
            <a:extLst>
              <a:ext uri="{FF2B5EF4-FFF2-40B4-BE49-F238E27FC236}">
                <a16:creationId xmlns:a16="http://schemas.microsoft.com/office/drawing/2014/main" id="{AF0D7F5E-2E04-4E86-A117-601C9562AB53}"/>
              </a:ext>
            </a:extLst>
          </p:cNvPr>
          <p:cNvSpPr txBox="1"/>
          <p:nvPr/>
        </p:nvSpPr>
        <p:spPr>
          <a:xfrm>
            <a:off x="7839209" y="4345737"/>
            <a:ext cx="158318" cy="307777"/>
          </a:xfrm>
          <a:prstGeom prst="rect">
            <a:avLst/>
          </a:prstGeom>
          <a:noFill/>
        </p:spPr>
        <p:txBody>
          <a:bodyPr wrap="square" rtlCol="0">
            <a:spAutoFit/>
          </a:bodyPr>
          <a:lstStyle/>
          <a:p>
            <a:r>
              <a:rPr lang="en-US" dirty="0"/>
              <a:t>0</a:t>
            </a:r>
          </a:p>
        </p:txBody>
      </p:sp>
      <p:sp>
        <p:nvSpPr>
          <p:cNvPr id="40" name="TextBox 39">
            <a:extLst>
              <a:ext uri="{FF2B5EF4-FFF2-40B4-BE49-F238E27FC236}">
                <a16:creationId xmlns:a16="http://schemas.microsoft.com/office/drawing/2014/main" id="{3A78569E-844A-4C52-926F-F0346E64640F}"/>
              </a:ext>
            </a:extLst>
          </p:cNvPr>
          <p:cNvSpPr txBox="1"/>
          <p:nvPr/>
        </p:nvSpPr>
        <p:spPr>
          <a:xfrm>
            <a:off x="9563711" y="4345737"/>
            <a:ext cx="418717" cy="307777"/>
          </a:xfrm>
          <a:prstGeom prst="rect">
            <a:avLst/>
          </a:prstGeom>
          <a:noFill/>
        </p:spPr>
        <p:txBody>
          <a:bodyPr wrap="square" rtlCol="0">
            <a:spAutoFit/>
          </a:bodyPr>
          <a:lstStyle/>
          <a:p>
            <a:r>
              <a:rPr lang="en-US" dirty="0"/>
              <a:t>1</a:t>
            </a:r>
          </a:p>
        </p:txBody>
      </p:sp>
      <p:sp>
        <p:nvSpPr>
          <p:cNvPr id="41" name="TextBox 40">
            <a:extLst>
              <a:ext uri="{FF2B5EF4-FFF2-40B4-BE49-F238E27FC236}">
                <a16:creationId xmlns:a16="http://schemas.microsoft.com/office/drawing/2014/main" id="{D5E02446-ED5D-47CF-899A-AD22AC441012}"/>
              </a:ext>
            </a:extLst>
          </p:cNvPr>
          <p:cNvSpPr txBox="1"/>
          <p:nvPr/>
        </p:nvSpPr>
        <p:spPr>
          <a:xfrm rot="16200000">
            <a:off x="6770149" y="3098384"/>
            <a:ext cx="2114782" cy="307777"/>
          </a:xfrm>
          <a:prstGeom prst="rect">
            <a:avLst/>
          </a:prstGeom>
          <a:noFill/>
        </p:spPr>
        <p:txBody>
          <a:bodyPr wrap="square" rtlCol="0">
            <a:spAutoFit/>
          </a:bodyPr>
          <a:lstStyle/>
          <a:p>
            <a:r>
              <a:rPr lang="en-US" dirty="0"/>
              <a:t>True Positive Rate</a:t>
            </a:r>
          </a:p>
        </p:txBody>
      </p:sp>
      <p:cxnSp>
        <p:nvCxnSpPr>
          <p:cNvPr id="55" name="Straight Connector 54">
            <a:extLst>
              <a:ext uri="{FF2B5EF4-FFF2-40B4-BE49-F238E27FC236}">
                <a16:creationId xmlns:a16="http://schemas.microsoft.com/office/drawing/2014/main" id="{08F9CA46-1994-4FAE-B20A-F82F7749061B}"/>
              </a:ext>
            </a:extLst>
          </p:cNvPr>
          <p:cNvCxnSpPr>
            <a:cxnSpLocks/>
          </p:cNvCxnSpPr>
          <p:nvPr/>
        </p:nvCxnSpPr>
        <p:spPr>
          <a:xfrm flipV="1">
            <a:off x="7988658" y="2760082"/>
            <a:ext cx="1671709" cy="1585657"/>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3624BD4C-8EFA-4093-91FB-EA75BB6A0011}"/>
              </a:ext>
            </a:extLst>
          </p:cNvPr>
          <p:cNvSpPr/>
          <p:nvPr/>
        </p:nvSpPr>
        <p:spPr>
          <a:xfrm>
            <a:off x="9638807" y="2594109"/>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613FFA6-F9B3-4839-B49E-53B5D9D79CEF}"/>
              </a:ext>
            </a:extLst>
          </p:cNvPr>
          <p:cNvSpPr txBox="1"/>
          <p:nvPr/>
        </p:nvSpPr>
        <p:spPr>
          <a:xfrm>
            <a:off x="7736423" y="2350546"/>
            <a:ext cx="203893" cy="307777"/>
          </a:xfrm>
          <a:prstGeom prst="rect">
            <a:avLst/>
          </a:prstGeom>
          <a:noFill/>
        </p:spPr>
        <p:txBody>
          <a:bodyPr wrap="square" rtlCol="0">
            <a:spAutoFit/>
          </a:bodyPr>
          <a:lstStyle/>
          <a:p>
            <a:r>
              <a:rPr lang="en-US" dirty="0"/>
              <a:t>1</a:t>
            </a:r>
          </a:p>
        </p:txBody>
      </p:sp>
      <p:cxnSp>
        <p:nvCxnSpPr>
          <p:cNvPr id="3073" name="Connector: Elbow 3072">
            <a:extLst>
              <a:ext uri="{FF2B5EF4-FFF2-40B4-BE49-F238E27FC236}">
                <a16:creationId xmlns:a16="http://schemas.microsoft.com/office/drawing/2014/main" id="{B177B626-1F8B-4CFD-AB94-D35B0533A7B0}"/>
              </a:ext>
            </a:extLst>
          </p:cNvPr>
          <p:cNvCxnSpPr>
            <a:endCxn id="3074" idx="0"/>
          </p:cNvCxnSpPr>
          <p:nvPr/>
        </p:nvCxnSpPr>
        <p:spPr>
          <a:xfrm rot="10800000">
            <a:off x="1883607" y="2736588"/>
            <a:ext cx="8217825" cy="765027"/>
          </a:xfrm>
          <a:prstGeom prst="bentConnector4">
            <a:avLst>
              <a:gd name="adj1" fmla="val -5763"/>
              <a:gd name="adj2" fmla="val 213549"/>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77" name="TextBox 3076">
            <a:extLst>
              <a:ext uri="{FF2B5EF4-FFF2-40B4-BE49-F238E27FC236}">
                <a16:creationId xmlns:a16="http://schemas.microsoft.com/office/drawing/2014/main" id="{C68D378D-DB49-4249-BFEE-97453364F654}"/>
              </a:ext>
            </a:extLst>
          </p:cNvPr>
          <p:cNvSpPr txBox="1"/>
          <p:nvPr/>
        </p:nvSpPr>
        <p:spPr>
          <a:xfrm>
            <a:off x="9267713" y="1329241"/>
            <a:ext cx="1323190" cy="523220"/>
          </a:xfrm>
          <a:prstGeom prst="rect">
            <a:avLst/>
          </a:prstGeom>
          <a:noFill/>
        </p:spPr>
        <p:txBody>
          <a:bodyPr wrap="square" rtlCol="0">
            <a:spAutoFit/>
          </a:bodyPr>
          <a:lstStyle/>
          <a:p>
            <a:r>
              <a:rPr lang="en-US" dirty="0"/>
              <a:t>Move Threshold</a:t>
            </a:r>
          </a:p>
        </p:txBody>
      </p:sp>
      <p:sp>
        <p:nvSpPr>
          <p:cNvPr id="22" name="TextBox 21">
            <a:extLst>
              <a:ext uri="{FF2B5EF4-FFF2-40B4-BE49-F238E27FC236}">
                <a16:creationId xmlns:a16="http://schemas.microsoft.com/office/drawing/2014/main" id="{79546947-B511-425A-8E1A-534BFBCBC5F5}"/>
              </a:ext>
            </a:extLst>
          </p:cNvPr>
          <p:cNvSpPr txBox="1"/>
          <p:nvPr/>
        </p:nvSpPr>
        <p:spPr>
          <a:xfrm>
            <a:off x="3722147" y="5858653"/>
            <a:ext cx="5486400" cy="253916"/>
          </a:xfrm>
          <a:prstGeom prst="rect">
            <a:avLst/>
          </a:prstGeom>
          <a:noFill/>
        </p:spPr>
        <p:txBody>
          <a:bodyPr wrap="square">
            <a:spAutoFit/>
          </a:bodyPr>
          <a:lstStyle/>
          <a:p>
            <a:r>
              <a:rPr lang="en-US" sz="1050" dirty="0">
                <a:solidFill>
                  <a:schemeClr val="tx2"/>
                </a:solidFill>
                <a:hlinkClick r:id="rId4"/>
              </a:rPr>
              <a:t>https://www.youtube.com/watch?v=4jRBRDbJemM</a:t>
            </a:r>
            <a:endParaRPr lang="en-US" sz="1050" dirty="0">
              <a:solidFill>
                <a:schemeClr val="tx2"/>
              </a:solidFill>
            </a:endParaRPr>
          </a:p>
        </p:txBody>
      </p:sp>
    </p:spTree>
    <p:extLst>
      <p:ext uri="{BB962C8B-B14F-4D97-AF65-F5344CB8AC3E}">
        <p14:creationId xmlns:p14="http://schemas.microsoft.com/office/powerpoint/2010/main" val="189661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570381F-2E84-4B36-9263-26D1A403E14C}"/>
              </a:ext>
            </a:extLst>
          </p:cNvPr>
          <p:cNvSpPr/>
          <p:nvPr/>
        </p:nvSpPr>
        <p:spPr>
          <a:xfrm>
            <a:off x="7998311" y="2608729"/>
            <a:ext cx="1812663" cy="1688951"/>
          </a:xfrm>
          <a:custGeom>
            <a:avLst/>
            <a:gdLst>
              <a:gd name="connsiteX0" fmla="*/ 0 w 1812663"/>
              <a:gd name="connsiteY0" fmla="*/ 1678193 h 1688951"/>
              <a:gd name="connsiteX1" fmla="*/ 53788 w 1812663"/>
              <a:gd name="connsiteY1" fmla="*/ 1242509 h 1688951"/>
              <a:gd name="connsiteX2" fmla="*/ 231289 w 1812663"/>
              <a:gd name="connsiteY2" fmla="*/ 736899 h 1688951"/>
              <a:gd name="connsiteX3" fmla="*/ 527124 w 1812663"/>
              <a:gd name="connsiteY3" fmla="*/ 441064 h 1688951"/>
              <a:gd name="connsiteX4" fmla="*/ 1812663 w 1812663"/>
              <a:gd name="connsiteY4" fmla="*/ 0 h 1688951"/>
              <a:gd name="connsiteX5" fmla="*/ 1748117 w 1812663"/>
              <a:gd name="connsiteY5" fmla="*/ 1688951 h 1688951"/>
              <a:gd name="connsiteX6" fmla="*/ 0 w 1812663"/>
              <a:gd name="connsiteY6" fmla="*/ 1678193 h 168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663" h="1688951">
                <a:moveTo>
                  <a:pt x="0" y="1678193"/>
                </a:moveTo>
                <a:lnTo>
                  <a:pt x="53788" y="1242509"/>
                </a:lnTo>
                <a:lnTo>
                  <a:pt x="231289" y="736899"/>
                </a:lnTo>
                <a:lnTo>
                  <a:pt x="527124" y="441064"/>
                </a:lnTo>
                <a:lnTo>
                  <a:pt x="1812663" y="0"/>
                </a:lnTo>
                <a:lnTo>
                  <a:pt x="1748117" y="1688951"/>
                </a:lnTo>
                <a:lnTo>
                  <a:pt x="0" y="1678193"/>
                </a:lnTo>
                <a:close/>
              </a:path>
            </a:pathLst>
          </a:custGeom>
          <a:solidFill>
            <a:schemeClr val="tx2">
              <a:lumMod val="20000"/>
              <a:lumOff val="80000"/>
              <a:alpha val="52000"/>
            </a:schemeClr>
          </a:solidFill>
          <a:ln>
            <a:solidFill>
              <a:schemeClr val="tx2">
                <a:lumMod val="20000"/>
                <a:lumOff val="8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Construction </a:t>
            </a:r>
          </a:p>
        </p:txBody>
      </p:sp>
      <p:pic>
        <p:nvPicPr>
          <p:cNvPr id="3074" name="Picture 2" descr="Logistic Regression in Machine Learning - Javatpoint">
            <a:extLst>
              <a:ext uri="{FF2B5EF4-FFF2-40B4-BE49-F238E27FC236}">
                <a16:creationId xmlns:a16="http://schemas.microsoft.com/office/drawing/2014/main" id="{A49B5CAC-A041-44EB-B19B-242A5FCDDE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026" y="2736587"/>
            <a:ext cx="3183160" cy="190989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35F3B77-9C60-4284-AABB-57741038DF3D}"/>
              </a:ext>
            </a:extLst>
          </p:cNvPr>
          <p:cNvCxnSpPr>
            <a:cxnSpLocks/>
          </p:cNvCxnSpPr>
          <p:nvPr/>
        </p:nvCxnSpPr>
        <p:spPr>
          <a:xfrm>
            <a:off x="3523130" y="2027816"/>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4ED843-B44F-4950-A7C3-E07D182BEF76}"/>
              </a:ext>
            </a:extLst>
          </p:cNvPr>
          <p:cNvCxnSpPr/>
          <p:nvPr/>
        </p:nvCxnSpPr>
        <p:spPr>
          <a:xfrm>
            <a:off x="3291840" y="3384942"/>
            <a:ext cx="0" cy="699247"/>
          </a:xfrm>
          <a:prstGeom prst="line">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1">
            <a:extLst>
              <a:ext uri="{FF2B5EF4-FFF2-40B4-BE49-F238E27FC236}">
                <a16:creationId xmlns:a16="http://schemas.microsoft.com/office/drawing/2014/main" id="{32B6384A-E82F-4541-9B9E-9CCF42F40AC8}"/>
              </a:ext>
            </a:extLst>
          </p:cNvPr>
          <p:cNvGraphicFramePr>
            <a:graphicFrameLocks noGrp="1"/>
          </p:cNvGraphicFramePr>
          <p:nvPr/>
        </p:nvGraphicFramePr>
        <p:xfrm>
          <a:off x="3722147" y="2272422"/>
          <a:ext cx="2909944" cy="1534160"/>
        </p:xfrm>
        <a:graphic>
          <a:graphicData uri="http://schemas.openxmlformats.org/drawingml/2006/table">
            <a:tbl>
              <a:tblPr firstRow="1" bandRow="1">
                <a:tableStyleId>{E718ED46-BCFB-4B95-8118-5FFCF8DE690B}</a:tableStyleId>
              </a:tblPr>
              <a:tblGrid>
                <a:gridCol w="727486">
                  <a:extLst>
                    <a:ext uri="{9D8B030D-6E8A-4147-A177-3AD203B41FA5}">
                      <a16:colId xmlns:a16="http://schemas.microsoft.com/office/drawing/2014/main" val="975488086"/>
                    </a:ext>
                  </a:extLst>
                </a:gridCol>
                <a:gridCol w="727486">
                  <a:extLst>
                    <a:ext uri="{9D8B030D-6E8A-4147-A177-3AD203B41FA5}">
                      <a16:colId xmlns:a16="http://schemas.microsoft.com/office/drawing/2014/main" val="4289683671"/>
                    </a:ext>
                  </a:extLst>
                </a:gridCol>
                <a:gridCol w="727486">
                  <a:extLst>
                    <a:ext uri="{9D8B030D-6E8A-4147-A177-3AD203B41FA5}">
                      <a16:colId xmlns:a16="http://schemas.microsoft.com/office/drawing/2014/main" val="2489768781"/>
                    </a:ext>
                  </a:extLst>
                </a:gridCol>
                <a:gridCol w="727486">
                  <a:extLst>
                    <a:ext uri="{9D8B030D-6E8A-4147-A177-3AD203B41FA5}">
                      <a16:colId xmlns:a16="http://schemas.microsoft.com/office/drawing/2014/main" val="1058138066"/>
                    </a:ext>
                  </a:extLst>
                </a:gridCol>
              </a:tblGrid>
              <a:tr h="370840">
                <a:tc rowSpan="2" gridSpan="2">
                  <a:txBody>
                    <a:bodyPr/>
                    <a:lstStyle/>
                    <a:p>
                      <a:endParaRPr lang="en-US" sz="1000" dirty="0"/>
                    </a:p>
                  </a:txBody>
                  <a:tcPr/>
                </a:tc>
                <a:tc rowSpan="2" hMerge="1">
                  <a:txBody>
                    <a:bodyPr/>
                    <a:lstStyle/>
                    <a:p>
                      <a:endParaRPr lang="en-US" dirty="0"/>
                    </a:p>
                  </a:txBody>
                  <a:tcPr/>
                </a:tc>
                <a:tc gridSpan="2">
                  <a:txBody>
                    <a:bodyPr/>
                    <a:lstStyle/>
                    <a:p>
                      <a:pPr algn="ctr"/>
                      <a:r>
                        <a:rPr lang="en-US" sz="1000" dirty="0"/>
                        <a:t>Actual</a:t>
                      </a:r>
                    </a:p>
                  </a:txBody>
                  <a:tcPr/>
                </a:tc>
                <a:tc hMerge="1">
                  <a:txBody>
                    <a:bodyPr/>
                    <a:lstStyle/>
                    <a:p>
                      <a:endParaRPr lang="en-US" dirty="0"/>
                    </a:p>
                  </a:txBody>
                  <a:tcPr/>
                </a:tc>
                <a:extLst>
                  <a:ext uri="{0D108BD9-81ED-4DB2-BD59-A6C34878D82A}">
                    <a16:rowId xmlns:a16="http://schemas.microsoft.com/office/drawing/2014/main" val="53702884"/>
                  </a:ext>
                </a:extLst>
              </a:tr>
              <a:tr h="370840">
                <a:tc gridSpan="2" vMerge="1">
                  <a:txBody>
                    <a:bodyPr/>
                    <a:lstStyle/>
                    <a:p>
                      <a:endParaRPr lang="en-US" dirty="0"/>
                    </a:p>
                  </a:txBody>
                  <a:tcPr/>
                </a:tc>
                <a:tc hMerge="1" vMerge="1">
                  <a:txBody>
                    <a:bodyPr/>
                    <a:lstStyle/>
                    <a:p>
                      <a:endParaRPr lang="en-US" dirty="0"/>
                    </a:p>
                  </a:txBody>
                  <a:tcPr/>
                </a:tc>
                <a:tc>
                  <a:txBody>
                    <a:bodyPr/>
                    <a:lstStyle/>
                    <a:p>
                      <a:r>
                        <a:rPr lang="en-US" sz="1000" dirty="0"/>
                        <a:t>Anomaly</a:t>
                      </a:r>
                    </a:p>
                  </a:txBody>
                  <a:tcPr/>
                </a:tc>
                <a:tc>
                  <a:txBody>
                    <a:bodyPr/>
                    <a:lstStyle/>
                    <a:p>
                      <a:r>
                        <a:rPr lang="en-US" sz="1000" dirty="0"/>
                        <a:t>Not Anomaly</a:t>
                      </a:r>
                    </a:p>
                  </a:txBody>
                  <a:tcPr/>
                </a:tc>
                <a:extLst>
                  <a:ext uri="{0D108BD9-81ED-4DB2-BD59-A6C34878D82A}">
                    <a16:rowId xmlns:a16="http://schemas.microsoft.com/office/drawing/2014/main" val="75142558"/>
                  </a:ext>
                </a:extLst>
              </a:tr>
              <a:tr h="370840">
                <a:tc rowSpan="2">
                  <a:txBody>
                    <a:bodyPr/>
                    <a:lstStyle/>
                    <a:p>
                      <a:r>
                        <a:rPr lang="en-US" sz="1000" dirty="0"/>
                        <a:t>Predicted</a:t>
                      </a:r>
                    </a:p>
                  </a:txBody>
                  <a:tcPr/>
                </a:tc>
                <a:tc>
                  <a:txBody>
                    <a:bodyPr/>
                    <a:lstStyle/>
                    <a:p>
                      <a:r>
                        <a:rPr lang="en-US" sz="1000" dirty="0"/>
                        <a:t>Anomaly</a:t>
                      </a:r>
                    </a:p>
                  </a:txBody>
                  <a:tcPr/>
                </a:tc>
                <a:tc>
                  <a:txBody>
                    <a:bodyPr/>
                    <a:lstStyle/>
                    <a:p>
                      <a:pPr algn="ctr"/>
                      <a:r>
                        <a:rPr lang="en-US" sz="1000" dirty="0"/>
                        <a:t>TP</a:t>
                      </a:r>
                    </a:p>
                  </a:txBody>
                  <a:tcPr/>
                </a:tc>
                <a:tc>
                  <a:txBody>
                    <a:bodyPr/>
                    <a:lstStyle/>
                    <a:p>
                      <a:pPr algn="ctr"/>
                      <a:r>
                        <a:rPr lang="en-US" sz="1000" dirty="0"/>
                        <a:t>FP</a:t>
                      </a:r>
                    </a:p>
                  </a:txBody>
                  <a:tcPr/>
                </a:tc>
                <a:extLst>
                  <a:ext uri="{0D108BD9-81ED-4DB2-BD59-A6C34878D82A}">
                    <a16:rowId xmlns:a16="http://schemas.microsoft.com/office/drawing/2014/main" val="1445008713"/>
                  </a:ext>
                </a:extLst>
              </a:tr>
              <a:tr h="370840">
                <a:tc vMerge="1">
                  <a:txBody>
                    <a:bodyPr/>
                    <a:lstStyle/>
                    <a:p>
                      <a:endParaRPr lang="en-US" dirty="0"/>
                    </a:p>
                  </a:txBody>
                  <a:tcPr/>
                </a:tc>
                <a:tc>
                  <a:txBody>
                    <a:bodyPr/>
                    <a:lstStyle/>
                    <a:p>
                      <a:r>
                        <a:rPr lang="en-US" sz="1000" dirty="0"/>
                        <a:t>Not Anomaly</a:t>
                      </a:r>
                    </a:p>
                  </a:txBody>
                  <a:tcPr/>
                </a:tc>
                <a:tc>
                  <a:txBody>
                    <a:bodyPr/>
                    <a:lstStyle/>
                    <a:p>
                      <a:pPr algn="ctr"/>
                      <a:r>
                        <a:rPr lang="en-US" sz="1000" dirty="0"/>
                        <a:t>FN</a:t>
                      </a:r>
                    </a:p>
                  </a:txBody>
                  <a:tcPr/>
                </a:tc>
                <a:tc>
                  <a:txBody>
                    <a:bodyPr/>
                    <a:lstStyle/>
                    <a:p>
                      <a:pPr algn="ctr"/>
                      <a:r>
                        <a:rPr lang="en-US" sz="1000" dirty="0"/>
                        <a:t>TN</a:t>
                      </a:r>
                    </a:p>
                  </a:txBody>
                  <a:tcPr/>
                </a:tc>
                <a:extLst>
                  <a:ext uri="{0D108BD9-81ED-4DB2-BD59-A6C34878D82A}">
                    <a16:rowId xmlns:a16="http://schemas.microsoft.com/office/drawing/2014/main" val="3048084484"/>
                  </a:ext>
                </a:extLst>
              </a:tr>
            </a:tbl>
          </a:graphicData>
        </a:graphic>
      </p:graphicFrame>
      <p:sp>
        <p:nvSpPr>
          <p:cNvPr id="14" name="TextBox 13">
            <a:extLst>
              <a:ext uri="{FF2B5EF4-FFF2-40B4-BE49-F238E27FC236}">
                <a16:creationId xmlns:a16="http://schemas.microsoft.com/office/drawing/2014/main" id="{013BFBF1-9464-4B6A-820E-B465F861CD92}"/>
              </a:ext>
            </a:extLst>
          </p:cNvPr>
          <p:cNvSpPr txBox="1"/>
          <p:nvPr/>
        </p:nvSpPr>
        <p:spPr>
          <a:xfrm>
            <a:off x="3872753" y="4227755"/>
            <a:ext cx="2759338" cy="1169551"/>
          </a:xfrm>
          <a:prstGeom prst="rect">
            <a:avLst/>
          </a:prstGeom>
          <a:noFill/>
        </p:spPr>
        <p:txBody>
          <a:bodyPr wrap="square" rtlCol="0">
            <a:spAutoFit/>
          </a:bodyPr>
          <a:lstStyle/>
          <a:p>
            <a:pPr algn="ctr"/>
            <a:r>
              <a:rPr lang="en-US" dirty="0"/>
              <a:t>True Positive Rate </a:t>
            </a:r>
          </a:p>
          <a:p>
            <a:pPr algn="ctr"/>
            <a:r>
              <a:rPr lang="en-US" dirty="0"/>
              <a:t>TP / (TP+FN) = Sensitivity </a:t>
            </a:r>
          </a:p>
          <a:p>
            <a:pPr algn="ctr"/>
            <a:endParaRPr lang="en-US" dirty="0"/>
          </a:p>
          <a:p>
            <a:pPr algn="ctr"/>
            <a:r>
              <a:rPr lang="en-US" dirty="0"/>
              <a:t>False Positive Rate </a:t>
            </a:r>
          </a:p>
          <a:p>
            <a:pPr algn="ctr"/>
            <a:r>
              <a:rPr lang="en-US" dirty="0"/>
              <a:t> FP / (FP +TN)</a:t>
            </a:r>
          </a:p>
        </p:txBody>
      </p:sp>
      <p:cxnSp>
        <p:nvCxnSpPr>
          <p:cNvPr id="16" name="Straight Connector 15">
            <a:extLst>
              <a:ext uri="{FF2B5EF4-FFF2-40B4-BE49-F238E27FC236}">
                <a16:creationId xmlns:a16="http://schemas.microsoft.com/office/drawing/2014/main" id="{E8BB0CEE-E38A-4060-9C81-840EBE1141B5}"/>
              </a:ext>
            </a:extLst>
          </p:cNvPr>
          <p:cNvCxnSpPr>
            <a:cxnSpLocks/>
          </p:cNvCxnSpPr>
          <p:nvPr/>
        </p:nvCxnSpPr>
        <p:spPr>
          <a:xfrm>
            <a:off x="6886687" y="1943548"/>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613FFA6-F9B3-4839-B49E-53B5D9D79CEF}"/>
              </a:ext>
            </a:extLst>
          </p:cNvPr>
          <p:cNvSpPr txBox="1"/>
          <p:nvPr/>
        </p:nvSpPr>
        <p:spPr>
          <a:xfrm>
            <a:off x="7736423" y="2350546"/>
            <a:ext cx="203893" cy="307777"/>
          </a:xfrm>
          <a:prstGeom prst="rect">
            <a:avLst/>
          </a:prstGeom>
          <a:noFill/>
        </p:spPr>
        <p:txBody>
          <a:bodyPr wrap="square" rtlCol="0">
            <a:spAutoFit/>
          </a:bodyPr>
          <a:lstStyle/>
          <a:p>
            <a:r>
              <a:rPr lang="en-US" dirty="0"/>
              <a:t>1</a:t>
            </a:r>
          </a:p>
        </p:txBody>
      </p:sp>
      <p:cxnSp>
        <p:nvCxnSpPr>
          <p:cNvPr id="3073" name="Connector: Elbow 3072">
            <a:extLst>
              <a:ext uri="{FF2B5EF4-FFF2-40B4-BE49-F238E27FC236}">
                <a16:creationId xmlns:a16="http://schemas.microsoft.com/office/drawing/2014/main" id="{B177B626-1F8B-4CFD-AB94-D35B0533A7B0}"/>
              </a:ext>
            </a:extLst>
          </p:cNvPr>
          <p:cNvCxnSpPr>
            <a:endCxn id="3074" idx="0"/>
          </p:cNvCxnSpPr>
          <p:nvPr/>
        </p:nvCxnSpPr>
        <p:spPr>
          <a:xfrm rot="10800000">
            <a:off x="1883607" y="2736588"/>
            <a:ext cx="8217825" cy="765027"/>
          </a:xfrm>
          <a:prstGeom prst="bentConnector4">
            <a:avLst>
              <a:gd name="adj1" fmla="val -5763"/>
              <a:gd name="adj2" fmla="val 213549"/>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77" name="TextBox 3076">
            <a:extLst>
              <a:ext uri="{FF2B5EF4-FFF2-40B4-BE49-F238E27FC236}">
                <a16:creationId xmlns:a16="http://schemas.microsoft.com/office/drawing/2014/main" id="{C68D378D-DB49-4249-BFEE-97453364F654}"/>
              </a:ext>
            </a:extLst>
          </p:cNvPr>
          <p:cNvSpPr txBox="1"/>
          <p:nvPr/>
        </p:nvSpPr>
        <p:spPr>
          <a:xfrm>
            <a:off x="9267713" y="1329241"/>
            <a:ext cx="1323190" cy="523220"/>
          </a:xfrm>
          <a:prstGeom prst="rect">
            <a:avLst/>
          </a:prstGeom>
          <a:noFill/>
        </p:spPr>
        <p:txBody>
          <a:bodyPr wrap="square" rtlCol="0">
            <a:spAutoFit/>
          </a:bodyPr>
          <a:lstStyle/>
          <a:p>
            <a:r>
              <a:rPr lang="en-US" dirty="0"/>
              <a:t>Move Threshold</a:t>
            </a:r>
          </a:p>
        </p:txBody>
      </p:sp>
      <p:grpSp>
        <p:nvGrpSpPr>
          <p:cNvPr id="15" name="Group 14">
            <a:extLst>
              <a:ext uri="{FF2B5EF4-FFF2-40B4-BE49-F238E27FC236}">
                <a16:creationId xmlns:a16="http://schemas.microsoft.com/office/drawing/2014/main" id="{CEB3E043-7C30-4B11-93F3-ED48417E4C01}"/>
              </a:ext>
            </a:extLst>
          </p:cNvPr>
          <p:cNvGrpSpPr/>
          <p:nvPr/>
        </p:nvGrpSpPr>
        <p:grpSpPr>
          <a:xfrm>
            <a:off x="7610591" y="2172481"/>
            <a:ext cx="2371837" cy="2631399"/>
            <a:chOff x="7610591" y="2172481"/>
            <a:chExt cx="2371837" cy="2631399"/>
          </a:xfrm>
        </p:grpSpPr>
        <p:cxnSp>
          <p:nvCxnSpPr>
            <p:cNvPr id="36" name="Straight Arrow Connector 35">
              <a:extLst>
                <a:ext uri="{FF2B5EF4-FFF2-40B4-BE49-F238E27FC236}">
                  <a16:creationId xmlns:a16="http://schemas.microsoft.com/office/drawing/2014/main" id="{51532DB5-40B1-4CA4-A795-D07CF56E70CF}"/>
                </a:ext>
              </a:extLst>
            </p:cNvPr>
            <p:cNvCxnSpPr>
              <a:cxnSpLocks/>
            </p:cNvCxnSpPr>
            <p:nvPr/>
          </p:nvCxnSpPr>
          <p:spPr>
            <a:xfrm flipV="1">
              <a:off x="7988658" y="2460991"/>
              <a:ext cx="48342" cy="1884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2016D52-1977-4A46-B64B-145CD73BB437}"/>
                </a:ext>
              </a:extLst>
            </p:cNvPr>
            <p:cNvCxnSpPr/>
            <p:nvPr/>
          </p:nvCxnSpPr>
          <p:spPr>
            <a:xfrm>
              <a:off x="7997536" y="4345737"/>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816056-0BA1-45DA-9797-99980D91D7E0}"/>
                </a:ext>
              </a:extLst>
            </p:cNvPr>
            <p:cNvSpPr txBox="1"/>
            <p:nvPr/>
          </p:nvSpPr>
          <p:spPr>
            <a:xfrm>
              <a:off x="7988660" y="4496103"/>
              <a:ext cx="1784409" cy="307777"/>
            </a:xfrm>
            <a:prstGeom prst="rect">
              <a:avLst/>
            </a:prstGeom>
            <a:noFill/>
          </p:spPr>
          <p:txBody>
            <a:bodyPr wrap="square" rtlCol="0">
              <a:spAutoFit/>
            </a:bodyPr>
            <a:lstStyle/>
            <a:p>
              <a:r>
                <a:rPr lang="en-US" dirty="0"/>
                <a:t>False Positive Rate</a:t>
              </a:r>
            </a:p>
          </p:txBody>
        </p:sp>
        <p:sp>
          <p:nvSpPr>
            <p:cNvPr id="39" name="TextBox 38">
              <a:extLst>
                <a:ext uri="{FF2B5EF4-FFF2-40B4-BE49-F238E27FC236}">
                  <a16:creationId xmlns:a16="http://schemas.microsoft.com/office/drawing/2014/main" id="{AF0D7F5E-2E04-4E86-A117-601C9562AB53}"/>
                </a:ext>
              </a:extLst>
            </p:cNvPr>
            <p:cNvSpPr txBox="1"/>
            <p:nvPr/>
          </p:nvSpPr>
          <p:spPr>
            <a:xfrm>
              <a:off x="7839209" y="4345737"/>
              <a:ext cx="158318" cy="307777"/>
            </a:xfrm>
            <a:prstGeom prst="rect">
              <a:avLst/>
            </a:prstGeom>
            <a:noFill/>
          </p:spPr>
          <p:txBody>
            <a:bodyPr wrap="square" rtlCol="0">
              <a:spAutoFit/>
            </a:bodyPr>
            <a:lstStyle/>
            <a:p>
              <a:r>
                <a:rPr lang="en-US" dirty="0"/>
                <a:t>0</a:t>
              </a:r>
            </a:p>
          </p:txBody>
        </p:sp>
        <p:sp>
          <p:nvSpPr>
            <p:cNvPr id="40" name="TextBox 39">
              <a:extLst>
                <a:ext uri="{FF2B5EF4-FFF2-40B4-BE49-F238E27FC236}">
                  <a16:creationId xmlns:a16="http://schemas.microsoft.com/office/drawing/2014/main" id="{3A78569E-844A-4C52-926F-F0346E64640F}"/>
                </a:ext>
              </a:extLst>
            </p:cNvPr>
            <p:cNvSpPr txBox="1"/>
            <p:nvPr/>
          </p:nvSpPr>
          <p:spPr>
            <a:xfrm>
              <a:off x="9563711" y="4345737"/>
              <a:ext cx="418717" cy="307777"/>
            </a:xfrm>
            <a:prstGeom prst="rect">
              <a:avLst/>
            </a:prstGeom>
            <a:noFill/>
          </p:spPr>
          <p:txBody>
            <a:bodyPr wrap="square" rtlCol="0">
              <a:spAutoFit/>
            </a:bodyPr>
            <a:lstStyle/>
            <a:p>
              <a:r>
                <a:rPr lang="en-US" dirty="0"/>
                <a:t>1</a:t>
              </a:r>
            </a:p>
          </p:txBody>
        </p:sp>
        <p:sp>
          <p:nvSpPr>
            <p:cNvPr id="41" name="TextBox 40">
              <a:extLst>
                <a:ext uri="{FF2B5EF4-FFF2-40B4-BE49-F238E27FC236}">
                  <a16:creationId xmlns:a16="http://schemas.microsoft.com/office/drawing/2014/main" id="{D5E02446-ED5D-47CF-899A-AD22AC441012}"/>
                </a:ext>
              </a:extLst>
            </p:cNvPr>
            <p:cNvSpPr txBox="1"/>
            <p:nvPr/>
          </p:nvSpPr>
          <p:spPr>
            <a:xfrm rot="16200000">
              <a:off x="6707089" y="3075983"/>
              <a:ext cx="2114782" cy="307777"/>
            </a:xfrm>
            <a:prstGeom prst="rect">
              <a:avLst/>
            </a:prstGeom>
            <a:noFill/>
          </p:spPr>
          <p:txBody>
            <a:bodyPr wrap="square" rtlCol="0">
              <a:spAutoFit/>
            </a:bodyPr>
            <a:lstStyle/>
            <a:p>
              <a:r>
                <a:rPr lang="en-US" dirty="0"/>
                <a:t>True Positive Rate</a:t>
              </a:r>
            </a:p>
          </p:txBody>
        </p:sp>
        <p:sp>
          <p:nvSpPr>
            <p:cNvPr id="60" name="Oval 59">
              <a:extLst>
                <a:ext uri="{FF2B5EF4-FFF2-40B4-BE49-F238E27FC236}">
                  <a16:creationId xmlns:a16="http://schemas.microsoft.com/office/drawing/2014/main" id="{3624BD4C-8EFA-4093-91FB-EA75BB6A0011}"/>
                </a:ext>
              </a:extLst>
            </p:cNvPr>
            <p:cNvSpPr/>
            <p:nvPr/>
          </p:nvSpPr>
          <p:spPr>
            <a:xfrm>
              <a:off x="9638807" y="2594109"/>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66D190E-83E3-4020-9081-CB2E8978F1AC}"/>
                </a:ext>
              </a:extLst>
            </p:cNvPr>
            <p:cNvSpPr/>
            <p:nvPr/>
          </p:nvSpPr>
          <p:spPr>
            <a:xfrm>
              <a:off x="9111890" y="2708354"/>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BA6038-4DD0-403F-921C-3AB8B48E3C01}"/>
                </a:ext>
              </a:extLst>
            </p:cNvPr>
            <p:cNvSpPr/>
            <p:nvPr/>
          </p:nvSpPr>
          <p:spPr>
            <a:xfrm>
              <a:off x="8619736" y="2867382"/>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5616504-FEF0-4AE4-8EB0-8500FED4A778}"/>
                </a:ext>
              </a:extLst>
            </p:cNvPr>
            <p:cNvSpPr/>
            <p:nvPr/>
          </p:nvSpPr>
          <p:spPr>
            <a:xfrm>
              <a:off x="8250336" y="3099079"/>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EBC0EAE-521F-4916-8F2C-B4D6E44EAAAD}"/>
                </a:ext>
              </a:extLst>
            </p:cNvPr>
            <p:cNvSpPr/>
            <p:nvPr/>
          </p:nvSpPr>
          <p:spPr>
            <a:xfrm>
              <a:off x="8042207" y="3591610"/>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FC5E1F5-63AA-48A6-94E2-58DEEBDD864E}"/>
                </a:ext>
              </a:extLst>
            </p:cNvPr>
            <p:cNvSpPr/>
            <p:nvPr/>
          </p:nvSpPr>
          <p:spPr>
            <a:xfrm>
              <a:off x="7987553" y="2625987"/>
              <a:ext cx="1829810" cy="1660935"/>
            </a:xfrm>
            <a:custGeom>
              <a:avLst/>
              <a:gdLst>
                <a:gd name="connsiteX0" fmla="*/ 0 w 1829810"/>
                <a:gd name="connsiteY0" fmla="*/ 1660935 h 1660935"/>
                <a:gd name="connsiteX1" fmla="*/ 392654 w 1829810"/>
                <a:gd name="connsiteY1" fmla="*/ 558277 h 1660935"/>
                <a:gd name="connsiteX2" fmla="*/ 1731981 w 1829810"/>
                <a:gd name="connsiteY2" fmla="*/ 36531 h 1660935"/>
                <a:gd name="connsiteX3" fmla="*/ 1731981 w 1829810"/>
                <a:gd name="connsiteY3" fmla="*/ 41909 h 1660935"/>
                <a:gd name="connsiteX4" fmla="*/ 1769633 w 1829810"/>
                <a:gd name="connsiteY4" fmla="*/ 25773 h 1660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810" h="1660935">
                  <a:moveTo>
                    <a:pt x="0" y="1660935"/>
                  </a:moveTo>
                  <a:cubicBezTo>
                    <a:pt x="51995" y="1244973"/>
                    <a:pt x="103991" y="829011"/>
                    <a:pt x="392654" y="558277"/>
                  </a:cubicBezTo>
                  <a:cubicBezTo>
                    <a:pt x="681317" y="287543"/>
                    <a:pt x="1508760" y="122592"/>
                    <a:pt x="1731981" y="36531"/>
                  </a:cubicBezTo>
                  <a:cubicBezTo>
                    <a:pt x="1955202" y="-49530"/>
                    <a:pt x="1725706" y="43702"/>
                    <a:pt x="1731981" y="41909"/>
                  </a:cubicBezTo>
                  <a:cubicBezTo>
                    <a:pt x="1738256" y="40116"/>
                    <a:pt x="1753944" y="32944"/>
                    <a:pt x="1769633" y="25773"/>
                  </a:cubicBezTo>
                </a:path>
              </a:pathLst>
            </a:cu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656E0D0-314F-4F2B-824D-857B952DA67B}"/>
                </a:ext>
              </a:extLst>
            </p:cNvPr>
            <p:cNvSpPr txBox="1"/>
            <p:nvPr/>
          </p:nvSpPr>
          <p:spPr>
            <a:xfrm>
              <a:off x="8494128" y="3734564"/>
              <a:ext cx="768916" cy="307777"/>
            </a:xfrm>
            <a:prstGeom prst="rect">
              <a:avLst/>
            </a:prstGeom>
            <a:noFill/>
          </p:spPr>
          <p:txBody>
            <a:bodyPr wrap="square" rtlCol="0">
              <a:spAutoFit/>
            </a:bodyPr>
            <a:lstStyle/>
            <a:p>
              <a:pPr algn="ctr"/>
              <a:r>
                <a:rPr lang="en-US" dirty="0"/>
                <a:t>AUC</a:t>
              </a:r>
            </a:p>
          </p:txBody>
        </p:sp>
      </p:grpSp>
      <p:cxnSp>
        <p:nvCxnSpPr>
          <p:cNvPr id="28" name="Straight Connector 27">
            <a:extLst>
              <a:ext uri="{FF2B5EF4-FFF2-40B4-BE49-F238E27FC236}">
                <a16:creationId xmlns:a16="http://schemas.microsoft.com/office/drawing/2014/main" id="{E89B239B-19A1-43B1-ACE2-CBA357CA2FE0}"/>
              </a:ext>
            </a:extLst>
          </p:cNvPr>
          <p:cNvCxnSpPr>
            <a:cxnSpLocks/>
          </p:cNvCxnSpPr>
          <p:nvPr/>
        </p:nvCxnSpPr>
        <p:spPr>
          <a:xfrm flipV="1">
            <a:off x="7988658" y="2760082"/>
            <a:ext cx="1671709" cy="1585657"/>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31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73C1CA1-622E-4C43-BD5B-F0C16D452914}"/>
              </a:ext>
            </a:extLst>
          </p:cNvPr>
          <p:cNvSpPr/>
          <p:nvPr/>
        </p:nvSpPr>
        <p:spPr>
          <a:xfrm>
            <a:off x="6858000" y="2432957"/>
            <a:ext cx="2514600" cy="2416629"/>
          </a:xfrm>
          <a:custGeom>
            <a:avLst/>
            <a:gdLst>
              <a:gd name="connsiteX0" fmla="*/ 0 w 2514600"/>
              <a:gd name="connsiteY0" fmla="*/ 2416629 h 2416629"/>
              <a:gd name="connsiteX1" fmla="*/ 27214 w 2514600"/>
              <a:gd name="connsiteY1" fmla="*/ 707572 h 2416629"/>
              <a:gd name="connsiteX2" fmla="*/ 136071 w 2514600"/>
              <a:gd name="connsiteY2" fmla="*/ 326572 h 2416629"/>
              <a:gd name="connsiteX3" fmla="*/ 310243 w 2514600"/>
              <a:gd name="connsiteY3" fmla="*/ 81643 h 2416629"/>
              <a:gd name="connsiteX4" fmla="*/ 527957 w 2514600"/>
              <a:gd name="connsiteY4" fmla="*/ 16329 h 2416629"/>
              <a:gd name="connsiteX5" fmla="*/ 2449286 w 2514600"/>
              <a:gd name="connsiteY5" fmla="*/ 0 h 2416629"/>
              <a:gd name="connsiteX6" fmla="*/ 2514600 w 2514600"/>
              <a:gd name="connsiteY6" fmla="*/ 2405743 h 2416629"/>
              <a:gd name="connsiteX7" fmla="*/ 0 w 2514600"/>
              <a:gd name="connsiteY7" fmla="*/ 2416629 h 241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2416629">
                <a:moveTo>
                  <a:pt x="0" y="2416629"/>
                </a:moveTo>
                <a:lnTo>
                  <a:pt x="27214" y="707572"/>
                </a:lnTo>
                <a:lnTo>
                  <a:pt x="136071" y="326572"/>
                </a:lnTo>
                <a:lnTo>
                  <a:pt x="310243" y="81643"/>
                </a:lnTo>
                <a:lnTo>
                  <a:pt x="527957" y="16329"/>
                </a:lnTo>
                <a:lnTo>
                  <a:pt x="2449286" y="0"/>
                </a:lnTo>
                <a:lnTo>
                  <a:pt x="2514600" y="2405743"/>
                </a:lnTo>
                <a:lnTo>
                  <a:pt x="0" y="2416629"/>
                </a:lnTo>
                <a:close/>
              </a:path>
            </a:pathLst>
          </a:custGeom>
          <a:solidFill>
            <a:schemeClr val="accent1">
              <a:lumMod val="20000"/>
              <a:lumOff val="80000"/>
              <a:alpha val="50000"/>
            </a:scheme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Interpretation </a:t>
            </a:r>
          </a:p>
        </p:txBody>
      </p:sp>
      <p:grpSp>
        <p:nvGrpSpPr>
          <p:cNvPr id="33" name="Group 32">
            <a:extLst>
              <a:ext uri="{FF2B5EF4-FFF2-40B4-BE49-F238E27FC236}">
                <a16:creationId xmlns:a16="http://schemas.microsoft.com/office/drawing/2014/main" id="{68252BDA-C248-4821-A2F0-3C3DC69E4C77}"/>
              </a:ext>
            </a:extLst>
          </p:cNvPr>
          <p:cNvGrpSpPr/>
          <p:nvPr/>
        </p:nvGrpSpPr>
        <p:grpSpPr>
          <a:xfrm>
            <a:off x="709181" y="2012307"/>
            <a:ext cx="4587495" cy="3610635"/>
            <a:chOff x="584209" y="1705558"/>
            <a:chExt cx="3558826" cy="2989424"/>
          </a:xfrm>
        </p:grpSpPr>
        <p:grpSp>
          <p:nvGrpSpPr>
            <p:cNvPr id="32" name="Group 31">
              <a:extLst>
                <a:ext uri="{FF2B5EF4-FFF2-40B4-BE49-F238E27FC236}">
                  <a16:creationId xmlns:a16="http://schemas.microsoft.com/office/drawing/2014/main" id="{A1F97645-820F-4F0B-9F13-F9F0B16ED7FA}"/>
                </a:ext>
              </a:extLst>
            </p:cNvPr>
            <p:cNvGrpSpPr/>
            <p:nvPr/>
          </p:nvGrpSpPr>
          <p:grpSpPr>
            <a:xfrm>
              <a:off x="812202" y="2070847"/>
              <a:ext cx="3330833" cy="2624135"/>
              <a:chOff x="812202" y="2070847"/>
              <a:chExt cx="3330833" cy="2624135"/>
            </a:xfrm>
          </p:grpSpPr>
          <p:cxnSp>
            <p:nvCxnSpPr>
              <p:cNvPr id="18" name="Straight Arrow Connector 17">
                <a:extLst>
                  <a:ext uri="{FF2B5EF4-FFF2-40B4-BE49-F238E27FC236}">
                    <a16:creationId xmlns:a16="http://schemas.microsoft.com/office/drawing/2014/main" id="{498B6B63-DED1-45A4-BC61-56939B769FC8}"/>
                  </a:ext>
                </a:extLst>
              </p:cNvPr>
              <p:cNvCxnSpPr>
                <a:cxnSpLocks/>
              </p:cNvCxnSpPr>
              <p:nvPr/>
            </p:nvCxnSpPr>
            <p:spPr>
              <a:xfrm flipV="1">
                <a:off x="914399" y="2070847"/>
                <a:ext cx="0" cy="203857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77363DD-2688-48E7-BA10-25C7B07A0186}"/>
                  </a:ext>
                </a:extLst>
              </p:cNvPr>
              <p:cNvCxnSpPr/>
              <p:nvPr/>
            </p:nvCxnSpPr>
            <p:spPr>
              <a:xfrm>
                <a:off x="914399" y="4109422"/>
                <a:ext cx="3216537"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F081084-7696-440D-B320-6F8F21DB73C0}"/>
                  </a:ext>
                </a:extLst>
              </p:cNvPr>
              <p:cNvSpPr txBox="1"/>
              <p:nvPr/>
            </p:nvSpPr>
            <p:spPr>
              <a:xfrm>
                <a:off x="812202" y="4109422"/>
                <a:ext cx="263558" cy="307777"/>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3E229B84-6692-4EC4-B9EA-AC22BC5756EF}"/>
                  </a:ext>
                </a:extLst>
              </p:cNvPr>
              <p:cNvSpPr txBox="1"/>
              <p:nvPr/>
            </p:nvSpPr>
            <p:spPr>
              <a:xfrm>
                <a:off x="2279278" y="4119875"/>
                <a:ext cx="486779" cy="307777"/>
              </a:xfrm>
              <a:prstGeom prst="rect">
                <a:avLst/>
              </a:prstGeom>
              <a:noFill/>
            </p:spPr>
            <p:txBody>
              <a:bodyPr wrap="square" rtlCol="0">
                <a:spAutoFit/>
              </a:bodyPr>
              <a:lstStyle/>
              <a:p>
                <a:r>
                  <a:rPr lang="en-US" dirty="0"/>
                  <a:t>0.5</a:t>
                </a:r>
              </a:p>
            </p:txBody>
          </p:sp>
          <p:sp>
            <p:nvSpPr>
              <p:cNvPr id="28" name="TextBox 27">
                <a:extLst>
                  <a:ext uri="{FF2B5EF4-FFF2-40B4-BE49-F238E27FC236}">
                    <a16:creationId xmlns:a16="http://schemas.microsoft.com/office/drawing/2014/main" id="{E80ABD67-8E0F-49E3-B8E8-ABB20CB8EB7B}"/>
                  </a:ext>
                </a:extLst>
              </p:cNvPr>
              <p:cNvSpPr txBox="1"/>
              <p:nvPr/>
            </p:nvSpPr>
            <p:spPr>
              <a:xfrm>
                <a:off x="3656256" y="4099226"/>
                <a:ext cx="486779" cy="307777"/>
              </a:xfrm>
              <a:prstGeom prst="rect">
                <a:avLst/>
              </a:prstGeom>
              <a:noFill/>
            </p:spPr>
            <p:txBody>
              <a:bodyPr wrap="square" rtlCol="0">
                <a:spAutoFit/>
              </a:bodyPr>
              <a:lstStyle/>
              <a:p>
                <a:r>
                  <a:rPr lang="en-US" dirty="0"/>
                  <a:t>1</a:t>
                </a:r>
              </a:p>
            </p:txBody>
          </p:sp>
          <p:sp>
            <p:nvSpPr>
              <p:cNvPr id="29" name="TextBox 28">
                <a:extLst>
                  <a:ext uri="{FF2B5EF4-FFF2-40B4-BE49-F238E27FC236}">
                    <a16:creationId xmlns:a16="http://schemas.microsoft.com/office/drawing/2014/main" id="{611D1AFD-85D5-4A26-8B59-3F431E5075DA}"/>
                  </a:ext>
                </a:extLst>
              </p:cNvPr>
              <p:cNvSpPr txBox="1"/>
              <p:nvPr/>
            </p:nvSpPr>
            <p:spPr>
              <a:xfrm>
                <a:off x="1145689" y="4387205"/>
                <a:ext cx="2909944" cy="307777"/>
              </a:xfrm>
              <a:prstGeom prst="rect">
                <a:avLst/>
              </a:prstGeom>
              <a:noFill/>
            </p:spPr>
            <p:txBody>
              <a:bodyPr wrap="square" rtlCol="0">
                <a:spAutoFit/>
              </a:bodyPr>
              <a:lstStyle/>
              <a:p>
                <a:pPr algn="ctr"/>
                <a:r>
                  <a:rPr lang="en-US" dirty="0"/>
                  <a:t>Probability Score</a:t>
                </a:r>
              </a:p>
            </p:txBody>
          </p:sp>
        </p:grpSp>
        <p:sp>
          <p:nvSpPr>
            <p:cNvPr id="30" name="TextBox 29">
              <a:extLst>
                <a:ext uri="{FF2B5EF4-FFF2-40B4-BE49-F238E27FC236}">
                  <a16:creationId xmlns:a16="http://schemas.microsoft.com/office/drawing/2014/main" id="{63FE9AB7-B16A-4014-BC62-CF2FEC4B4446}"/>
                </a:ext>
              </a:extLst>
            </p:cNvPr>
            <p:cNvSpPr txBox="1"/>
            <p:nvPr/>
          </p:nvSpPr>
          <p:spPr>
            <a:xfrm rot="16200000">
              <a:off x="-716874" y="3006641"/>
              <a:ext cx="2909944" cy="307777"/>
            </a:xfrm>
            <a:prstGeom prst="rect">
              <a:avLst/>
            </a:prstGeom>
            <a:noFill/>
          </p:spPr>
          <p:txBody>
            <a:bodyPr wrap="square" rtlCol="0">
              <a:spAutoFit/>
            </a:bodyPr>
            <a:lstStyle/>
            <a:p>
              <a:pPr algn="ctr"/>
              <a:r>
                <a:rPr lang="en-US" dirty="0"/>
                <a:t>Number of Samples</a:t>
              </a:r>
            </a:p>
          </p:txBody>
        </p:sp>
      </p:grpSp>
      <p:cxnSp>
        <p:nvCxnSpPr>
          <p:cNvPr id="50" name="Straight Arrow Connector 49">
            <a:extLst>
              <a:ext uri="{FF2B5EF4-FFF2-40B4-BE49-F238E27FC236}">
                <a16:creationId xmlns:a16="http://schemas.microsoft.com/office/drawing/2014/main" id="{202E24F5-21EB-4A19-BAD2-375916CC5C8F}"/>
              </a:ext>
            </a:extLst>
          </p:cNvPr>
          <p:cNvCxnSpPr>
            <a:cxnSpLocks/>
          </p:cNvCxnSpPr>
          <p:nvPr/>
        </p:nvCxnSpPr>
        <p:spPr>
          <a:xfrm flipV="1">
            <a:off x="6816347" y="2107747"/>
            <a:ext cx="45952" cy="274486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6BFEEBE-7F1E-4725-8682-637A3D4CB3CD}"/>
              </a:ext>
            </a:extLst>
          </p:cNvPr>
          <p:cNvCxnSpPr/>
          <p:nvPr/>
        </p:nvCxnSpPr>
        <p:spPr>
          <a:xfrm>
            <a:off x="6829586" y="4852613"/>
            <a:ext cx="264765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6874BE-DCE5-4888-A7DC-4B0E936C60C1}"/>
              </a:ext>
            </a:extLst>
          </p:cNvPr>
          <p:cNvSpPr txBox="1"/>
          <p:nvPr/>
        </p:nvSpPr>
        <p:spPr>
          <a:xfrm>
            <a:off x="7262729" y="4920368"/>
            <a:ext cx="2660888" cy="447577"/>
          </a:xfrm>
          <a:prstGeom prst="rect">
            <a:avLst/>
          </a:prstGeom>
          <a:noFill/>
        </p:spPr>
        <p:txBody>
          <a:bodyPr wrap="square" rtlCol="0">
            <a:spAutoFit/>
          </a:bodyPr>
          <a:lstStyle/>
          <a:p>
            <a:r>
              <a:rPr lang="en-US" dirty="0"/>
              <a:t>False Positive Rate</a:t>
            </a:r>
          </a:p>
        </p:txBody>
      </p:sp>
      <p:sp>
        <p:nvSpPr>
          <p:cNvPr id="53" name="TextBox 52">
            <a:extLst>
              <a:ext uri="{FF2B5EF4-FFF2-40B4-BE49-F238E27FC236}">
                <a16:creationId xmlns:a16="http://schemas.microsoft.com/office/drawing/2014/main" id="{10481838-C5C7-4027-881D-D0DA2D23BE53}"/>
              </a:ext>
            </a:extLst>
          </p:cNvPr>
          <p:cNvSpPr txBox="1"/>
          <p:nvPr/>
        </p:nvSpPr>
        <p:spPr>
          <a:xfrm>
            <a:off x="6593491" y="4852613"/>
            <a:ext cx="236082" cy="447577"/>
          </a:xfrm>
          <a:prstGeom prst="rect">
            <a:avLst/>
          </a:prstGeom>
          <a:noFill/>
        </p:spPr>
        <p:txBody>
          <a:bodyPr wrap="square" rtlCol="0">
            <a:spAutoFit/>
          </a:bodyPr>
          <a:lstStyle/>
          <a:p>
            <a:r>
              <a:rPr lang="en-US" dirty="0"/>
              <a:t>0</a:t>
            </a:r>
          </a:p>
        </p:txBody>
      </p:sp>
      <p:sp>
        <p:nvSpPr>
          <p:cNvPr id="54" name="TextBox 53">
            <a:extLst>
              <a:ext uri="{FF2B5EF4-FFF2-40B4-BE49-F238E27FC236}">
                <a16:creationId xmlns:a16="http://schemas.microsoft.com/office/drawing/2014/main" id="{B194C930-31CB-4AC0-8CFF-595196F4B1E6}"/>
              </a:ext>
            </a:extLst>
          </p:cNvPr>
          <p:cNvSpPr txBox="1"/>
          <p:nvPr/>
        </p:nvSpPr>
        <p:spPr>
          <a:xfrm>
            <a:off x="9165046" y="4852613"/>
            <a:ext cx="624386" cy="447577"/>
          </a:xfrm>
          <a:prstGeom prst="rect">
            <a:avLst/>
          </a:prstGeom>
          <a:noFill/>
        </p:spPr>
        <p:txBody>
          <a:bodyPr wrap="square" rtlCol="0">
            <a:spAutoFit/>
          </a:bodyPr>
          <a:lstStyle/>
          <a:p>
            <a:r>
              <a:rPr lang="en-US" dirty="0"/>
              <a:t>1</a:t>
            </a:r>
          </a:p>
        </p:txBody>
      </p:sp>
      <p:sp>
        <p:nvSpPr>
          <p:cNvPr id="56" name="TextBox 55">
            <a:extLst>
              <a:ext uri="{FF2B5EF4-FFF2-40B4-BE49-F238E27FC236}">
                <a16:creationId xmlns:a16="http://schemas.microsoft.com/office/drawing/2014/main" id="{E0E369AD-74BB-4BDC-9625-5465A12AA5BD}"/>
              </a:ext>
            </a:extLst>
          </p:cNvPr>
          <p:cNvSpPr txBox="1"/>
          <p:nvPr/>
        </p:nvSpPr>
        <p:spPr>
          <a:xfrm rot="16200000">
            <a:off x="5205505" y="2771479"/>
            <a:ext cx="3075369" cy="458953"/>
          </a:xfrm>
          <a:prstGeom prst="rect">
            <a:avLst/>
          </a:prstGeom>
          <a:noFill/>
        </p:spPr>
        <p:txBody>
          <a:bodyPr wrap="square" rtlCol="0">
            <a:spAutoFit/>
          </a:bodyPr>
          <a:lstStyle/>
          <a:p>
            <a:r>
              <a:rPr lang="en-US" dirty="0"/>
              <a:t>True Positive Rate</a:t>
            </a:r>
          </a:p>
        </p:txBody>
      </p:sp>
      <p:cxnSp>
        <p:nvCxnSpPr>
          <p:cNvPr id="57" name="Straight Connector 56">
            <a:extLst>
              <a:ext uri="{FF2B5EF4-FFF2-40B4-BE49-F238E27FC236}">
                <a16:creationId xmlns:a16="http://schemas.microsoft.com/office/drawing/2014/main" id="{CC32B947-751B-459C-9587-6A82047B0DB2}"/>
              </a:ext>
            </a:extLst>
          </p:cNvPr>
          <p:cNvCxnSpPr>
            <a:cxnSpLocks/>
          </p:cNvCxnSpPr>
          <p:nvPr/>
        </p:nvCxnSpPr>
        <p:spPr>
          <a:xfrm flipV="1">
            <a:off x="6816347" y="2546713"/>
            <a:ext cx="2492831" cy="2305902"/>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8E61C7B-D475-42B1-9AA3-B11BF611D982}"/>
              </a:ext>
            </a:extLst>
          </p:cNvPr>
          <p:cNvSpPr txBox="1"/>
          <p:nvPr/>
        </p:nvSpPr>
        <p:spPr>
          <a:xfrm>
            <a:off x="8162580" y="4015420"/>
            <a:ext cx="1146598" cy="523220"/>
          </a:xfrm>
          <a:prstGeom prst="rect">
            <a:avLst/>
          </a:prstGeom>
          <a:noFill/>
        </p:spPr>
        <p:txBody>
          <a:bodyPr wrap="square" rtlCol="0">
            <a:spAutoFit/>
          </a:bodyPr>
          <a:lstStyle/>
          <a:p>
            <a:pPr algn="ctr"/>
            <a:r>
              <a:rPr lang="en-US" dirty="0"/>
              <a:t>AUC = 0.99 ~1</a:t>
            </a:r>
          </a:p>
        </p:txBody>
      </p:sp>
      <p:sp>
        <p:nvSpPr>
          <p:cNvPr id="71" name="Freeform: Shape 70">
            <a:extLst>
              <a:ext uri="{FF2B5EF4-FFF2-40B4-BE49-F238E27FC236}">
                <a16:creationId xmlns:a16="http://schemas.microsoft.com/office/drawing/2014/main" id="{C33737B7-06AD-44E9-8E92-8570E75AA881}"/>
              </a:ext>
            </a:extLst>
          </p:cNvPr>
          <p:cNvSpPr/>
          <p:nvPr/>
        </p:nvSpPr>
        <p:spPr>
          <a:xfrm>
            <a:off x="6854617" y="2441986"/>
            <a:ext cx="600432" cy="2388198"/>
          </a:xfrm>
          <a:custGeom>
            <a:avLst/>
            <a:gdLst>
              <a:gd name="connsiteX0" fmla="*/ 3383 w 600432"/>
              <a:gd name="connsiteY0" fmla="*/ 2388198 h 2388198"/>
              <a:gd name="connsiteX1" fmla="*/ 89444 w 600432"/>
              <a:gd name="connsiteY1" fmla="*/ 451821 h 2388198"/>
              <a:gd name="connsiteX2" fmla="*/ 600432 w 600432"/>
              <a:gd name="connsiteY2" fmla="*/ 0 h 2388198"/>
            </a:gdLst>
            <a:ahLst/>
            <a:cxnLst>
              <a:cxn ang="0">
                <a:pos x="connsiteX0" y="connsiteY0"/>
              </a:cxn>
              <a:cxn ang="0">
                <a:pos x="connsiteX1" y="connsiteY1"/>
              </a:cxn>
              <a:cxn ang="0">
                <a:pos x="connsiteX2" y="connsiteY2"/>
              </a:cxn>
            </a:cxnLst>
            <a:rect l="l" t="t" r="r" b="b"/>
            <a:pathLst>
              <a:path w="600432" h="2388198">
                <a:moveTo>
                  <a:pt x="3383" y="2388198"/>
                </a:moveTo>
                <a:cubicBezTo>
                  <a:pt x="-3341" y="1619026"/>
                  <a:pt x="-10064" y="849854"/>
                  <a:pt x="89444" y="451821"/>
                </a:cubicBezTo>
                <a:cubicBezTo>
                  <a:pt x="188952" y="53788"/>
                  <a:pt x="394692" y="26894"/>
                  <a:pt x="600432" y="0"/>
                </a:cubicBezTo>
              </a:path>
            </a:pathLst>
          </a:custGeom>
          <a:ln w="19050">
            <a:solidFill>
              <a:schemeClr val="bg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56B96735-9688-48CB-BCDB-17A1226408F0}"/>
              </a:ext>
            </a:extLst>
          </p:cNvPr>
          <p:cNvCxnSpPr>
            <a:stCxn id="71" idx="2"/>
          </p:cNvCxnSpPr>
          <p:nvPr/>
        </p:nvCxnSpPr>
        <p:spPr>
          <a:xfrm>
            <a:off x="7455049" y="2441986"/>
            <a:ext cx="1854129" cy="0"/>
          </a:xfrm>
          <a:prstGeom prst="line">
            <a:avLst/>
          </a:prstGeom>
          <a:ln w="19050">
            <a:solidFill>
              <a:schemeClr val="bg2"/>
            </a:solidFill>
          </a:ln>
        </p:spPr>
        <p:style>
          <a:lnRef idx="1">
            <a:schemeClr val="accent2"/>
          </a:lnRef>
          <a:fillRef idx="0">
            <a:schemeClr val="accent2"/>
          </a:fillRef>
          <a:effectRef idx="0">
            <a:schemeClr val="accent2"/>
          </a:effectRef>
          <a:fontRef idx="minor">
            <a:schemeClr val="tx1"/>
          </a:fontRef>
        </p:style>
      </p:cxnSp>
      <p:sp>
        <p:nvSpPr>
          <p:cNvPr id="74" name="Freeform: Shape 73">
            <a:extLst>
              <a:ext uri="{FF2B5EF4-FFF2-40B4-BE49-F238E27FC236}">
                <a16:creationId xmlns:a16="http://schemas.microsoft.com/office/drawing/2014/main" id="{28664A6D-31F9-4A6D-B530-3AE52BF47462}"/>
              </a:ext>
            </a:extLst>
          </p:cNvPr>
          <p:cNvSpPr/>
          <p:nvPr/>
        </p:nvSpPr>
        <p:spPr>
          <a:xfrm>
            <a:off x="1105921" y="2743570"/>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chemeClr val="accent1">
              <a:alpha val="1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741BCBB6-3E94-4158-860F-FBF527E2EFAD}"/>
              </a:ext>
            </a:extLst>
          </p:cNvPr>
          <p:cNvSpPr/>
          <p:nvPr/>
        </p:nvSpPr>
        <p:spPr>
          <a:xfrm>
            <a:off x="2871999" y="2753160"/>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8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1F2925D-62F9-4895-9E08-FA035F9D64B8}"/>
              </a:ext>
            </a:extLst>
          </p:cNvPr>
          <p:cNvSpPr/>
          <p:nvPr/>
        </p:nvSpPr>
        <p:spPr>
          <a:xfrm>
            <a:off x="6809014" y="2536371"/>
            <a:ext cx="2552700" cy="2324100"/>
          </a:xfrm>
          <a:custGeom>
            <a:avLst/>
            <a:gdLst>
              <a:gd name="connsiteX0" fmla="*/ 0 w 2552700"/>
              <a:gd name="connsiteY0" fmla="*/ 2318658 h 2324100"/>
              <a:gd name="connsiteX1" fmla="*/ 2498272 w 2552700"/>
              <a:gd name="connsiteY1" fmla="*/ 0 h 2324100"/>
              <a:gd name="connsiteX2" fmla="*/ 2552700 w 2552700"/>
              <a:gd name="connsiteY2" fmla="*/ 2324100 h 2324100"/>
              <a:gd name="connsiteX3" fmla="*/ 0 w 2552700"/>
              <a:gd name="connsiteY3" fmla="*/ 2318658 h 2324100"/>
            </a:gdLst>
            <a:ahLst/>
            <a:cxnLst>
              <a:cxn ang="0">
                <a:pos x="connsiteX0" y="connsiteY0"/>
              </a:cxn>
              <a:cxn ang="0">
                <a:pos x="connsiteX1" y="connsiteY1"/>
              </a:cxn>
              <a:cxn ang="0">
                <a:pos x="connsiteX2" y="connsiteY2"/>
              </a:cxn>
              <a:cxn ang="0">
                <a:pos x="connsiteX3" y="connsiteY3"/>
              </a:cxn>
            </a:cxnLst>
            <a:rect l="l" t="t" r="r" b="b"/>
            <a:pathLst>
              <a:path w="2552700" h="2324100">
                <a:moveTo>
                  <a:pt x="0" y="2318658"/>
                </a:moveTo>
                <a:lnTo>
                  <a:pt x="2498272" y="0"/>
                </a:lnTo>
                <a:lnTo>
                  <a:pt x="2552700" y="2324100"/>
                </a:lnTo>
                <a:lnTo>
                  <a:pt x="0" y="2318658"/>
                </a:lnTo>
                <a:close/>
              </a:path>
            </a:pathLst>
          </a:custGeom>
          <a:solidFill>
            <a:schemeClr val="accent1">
              <a:lumMod val="20000"/>
              <a:lumOff val="80000"/>
              <a:alpha val="49000"/>
            </a:schemeClr>
          </a:solidFill>
          <a:ln>
            <a:solidFill>
              <a:schemeClr val="accent1">
                <a:shade val="50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Interpretation </a:t>
            </a:r>
          </a:p>
        </p:txBody>
      </p:sp>
      <p:grpSp>
        <p:nvGrpSpPr>
          <p:cNvPr id="33" name="Group 32">
            <a:extLst>
              <a:ext uri="{FF2B5EF4-FFF2-40B4-BE49-F238E27FC236}">
                <a16:creationId xmlns:a16="http://schemas.microsoft.com/office/drawing/2014/main" id="{68252BDA-C248-4821-A2F0-3C3DC69E4C77}"/>
              </a:ext>
            </a:extLst>
          </p:cNvPr>
          <p:cNvGrpSpPr/>
          <p:nvPr/>
        </p:nvGrpSpPr>
        <p:grpSpPr>
          <a:xfrm>
            <a:off x="709181" y="2012307"/>
            <a:ext cx="4793772" cy="3610635"/>
            <a:chOff x="584209" y="1705558"/>
            <a:chExt cx="3718849" cy="2989424"/>
          </a:xfrm>
        </p:grpSpPr>
        <p:grpSp>
          <p:nvGrpSpPr>
            <p:cNvPr id="32" name="Group 31">
              <a:extLst>
                <a:ext uri="{FF2B5EF4-FFF2-40B4-BE49-F238E27FC236}">
                  <a16:creationId xmlns:a16="http://schemas.microsoft.com/office/drawing/2014/main" id="{A1F97645-820F-4F0B-9F13-F9F0B16ED7FA}"/>
                </a:ext>
              </a:extLst>
            </p:cNvPr>
            <p:cNvGrpSpPr/>
            <p:nvPr/>
          </p:nvGrpSpPr>
          <p:grpSpPr>
            <a:xfrm>
              <a:off x="812202" y="2070847"/>
              <a:ext cx="3490856" cy="2624135"/>
              <a:chOff x="812202" y="2070847"/>
              <a:chExt cx="3490856" cy="2624135"/>
            </a:xfrm>
          </p:grpSpPr>
          <p:cxnSp>
            <p:nvCxnSpPr>
              <p:cNvPr id="18" name="Straight Arrow Connector 17">
                <a:extLst>
                  <a:ext uri="{FF2B5EF4-FFF2-40B4-BE49-F238E27FC236}">
                    <a16:creationId xmlns:a16="http://schemas.microsoft.com/office/drawing/2014/main" id="{498B6B63-DED1-45A4-BC61-56939B769FC8}"/>
                  </a:ext>
                </a:extLst>
              </p:cNvPr>
              <p:cNvCxnSpPr>
                <a:cxnSpLocks/>
              </p:cNvCxnSpPr>
              <p:nvPr/>
            </p:nvCxnSpPr>
            <p:spPr>
              <a:xfrm flipV="1">
                <a:off x="914399" y="2070847"/>
                <a:ext cx="0" cy="203857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77363DD-2688-48E7-BA10-25C7B07A0186}"/>
                  </a:ext>
                </a:extLst>
              </p:cNvPr>
              <p:cNvCxnSpPr/>
              <p:nvPr/>
            </p:nvCxnSpPr>
            <p:spPr>
              <a:xfrm>
                <a:off x="914399" y="4109422"/>
                <a:ext cx="3216537"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F081084-7696-440D-B320-6F8F21DB73C0}"/>
                  </a:ext>
                </a:extLst>
              </p:cNvPr>
              <p:cNvSpPr txBox="1"/>
              <p:nvPr/>
            </p:nvSpPr>
            <p:spPr>
              <a:xfrm>
                <a:off x="812202" y="4109422"/>
                <a:ext cx="263558" cy="307777"/>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3E229B84-6692-4EC4-B9EA-AC22BC5756EF}"/>
                  </a:ext>
                </a:extLst>
              </p:cNvPr>
              <p:cNvSpPr txBox="1"/>
              <p:nvPr/>
            </p:nvSpPr>
            <p:spPr>
              <a:xfrm>
                <a:off x="2279278" y="4119875"/>
                <a:ext cx="486779" cy="307777"/>
              </a:xfrm>
              <a:prstGeom prst="rect">
                <a:avLst/>
              </a:prstGeom>
              <a:noFill/>
            </p:spPr>
            <p:txBody>
              <a:bodyPr wrap="square" rtlCol="0">
                <a:spAutoFit/>
              </a:bodyPr>
              <a:lstStyle/>
              <a:p>
                <a:r>
                  <a:rPr lang="en-US" dirty="0"/>
                  <a:t>0.5</a:t>
                </a:r>
              </a:p>
            </p:txBody>
          </p:sp>
          <p:sp>
            <p:nvSpPr>
              <p:cNvPr id="28" name="TextBox 27">
                <a:extLst>
                  <a:ext uri="{FF2B5EF4-FFF2-40B4-BE49-F238E27FC236}">
                    <a16:creationId xmlns:a16="http://schemas.microsoft.com/office/drawing/2014/main" id="{E80ABD67-8E0F-49E3-B8E8-ABB20CB8EB7B}"/>
                  </a:ext>
                </a:extLst>
              </p:cNvPr>
              <p:cNvSpPr txBox="1"/>
              <p:nvPr/>
            </p:nvSpPr>
            <p:spPr>
              <a:xfrm>
                <a:off x="3816279" y="4079428"/>
                <a:ext cx="486779" cy="307777"/>
              </a:xfrm>
              <a:prstGeom prst="rect">
                <a:avLst/>
              </a:prstGeom>
              <a:noFill/>
            </p:spPr>
            <p:txBody>
              <a:bodyPr wrap="square" rtlCol="0">
                <a:spAutoFit/>
              </a:bodyPr>
              <a:lstStyle/>
              <a:p>
                <a:r>
                  <a:rPr lang="en-US" dirty="0"/>
                  <a:t>1</a:t>
                </a:r>
              </a:p>
            </p:txBody>
          </p:sp>
          <p:sp>
            <p:nvSpPr>
              <p:cNvPr id="29" name="TextBox 28">
                <a:extLst>
                  <a:ext uri="{FF2B5EF4-FFF2-40B4-BE49-F238E27FC236}">
                    <a16:creationId xmlns:a16="http://schemas.microsoft.com/office/drawing/2014/main" id="{611D1AFD-85D5-4A26-8B59-3F431E5075DA}"/>
                  </a:ext>
                </a:extLst>
              </p:cNvPr>
              <p:cNvSpPr txBox="1"/>
              <p:nvPr/>
            </p:nvSpPr>
            <p:spPr>
              <a:xfrm>
                <a:off x="1145689" y="4387205"/>
                <a:ext cx="2909944" cy="307777"/>
              </a:xfrm>
              <a:prstGeom prst="rect">
                <a:avLst/>
              </a:prstGeom>
              <a:noFill/>
            </p:spPr>
            <p:txBody>
              <a:bodyPr wrap="square" rtlCol="0">
                <a:spAutoFit/>
              </a:bodyPr>
              <a:lstStyle/>
              <a:p>
                <a:pPr algn="ctr"/>
                <a:r>
                  <a:rPr lang="en-US" dirty="0"/>
                  <a:t>Probability Score</a:t>
                </a:r>
              </a:p>
            </p:txBody>
          </p:sp>
        </p:grpSp>
        <p:sp>
          <p:nvSpPr>
            <p:cNvPr id="30" name="TextBox 29">
              <a:extLst>
                <a:ext uri="{FF2B5EF4-FFF2-40B4-BE49-F238E27FC236}">
                  <a16:creationId xmlns:a16="http://schemas.microsoft.com/office/drawing/2014/main" id="{63FE9AB7-B16A-4014-BC62-CF2FEC4B4446}"/>
                </a:ext>
              </a:extLst>
            </p:cNvPr>
            <p:cNvSpPr txBox="1"/>
            <p:nvPr/>
          </p:nvSpPr>
          <p:spPr>
            <a:xfrm rot="16200000">
              <a:off x="-716874" y="3006641"/>
              <a:ext cx="2909944" cy="307777"/>
            </a:xfrm>
            <a:prstGeom prst="rect">
              <a:avLst/>
            </a:prstGeom>
            <a:noFill/>
          </p:spPr>
          <p:txBody>
            <a:bodyPr wrap="square" rtlCol="0">
              <a:spAutoFit/>
            </a:bodyPr>
            <a:lstStyle/>
            <a:p>
              <a:pPr algn="ctr"/>
              <a:r>
                <a:rPr lang="en-US" dirty="0"/>
                <a:t>Number of Samples</a:t>
              </a:r>
            </a:p>
          </p:txBody>
        </p:sp>
      </p:grpSp>
      <p:cxnSp>
        <p:nvCxnSpPr>
          <p:cNvPr id="50" name="Straight Arrow Connector 49">
            <a:extLst>
              <a:ext uri="{FF2B5EF4-FFF2-40B4-BE49-F238E27FC236}">
                <a16:creationId xmlns:a16="http://schemas.microsoft.com/office/drawing/2014/main" id="{202E24F5-21EB-4A19-BAD2-375916CC5C8F}"/>
              </a:ext>
            </a:extLst>
          </p:cNvPr>
          <p:cNvCxnSpPr>
            <a:cxnSpLocks/>
          </p:cNvCxnSpPr>
          <p:nvPr/>
        </p:nvCxnSpPr>
        <p:spPr>
          <a:xfrm flipV="1">
            <a:off x="6816347" y="2107747"/>
            <a:ext cx="45952" cy="274486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6BFEEBE-7F1E-4725-8682-637A3D4CB3CD}"/>
              </a:ext>
            </a:extLst>
          </p:cNvPr>
          <p:cNvCxnSpPr/>
          <p:nvPr/>
        </p:nvCxnSpPr>
        <p:spPr>
          <a:xfrm>
            <a:off x="6829586" y="4852613"/>
            <a:ext cx="264765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6874BE-DCE5-4888-A7DC-4B0E936C60C1}"/>
              </a:ext>
            </a:extLst>
          </p:cNvPr>
          <p:cNvSpPr txBox="1"/>
          <p:nvPr/>
        </p:nvSpPr>
        <p:spPr>
          <a:xfrm>
            <a:off x="7262661" y="4928326"/>
            <a:ext cx="2660888" cy="447577"/>
          </a:xfrm>
          <a:prstGeom prst="rect">
            <a:avLst/>
          </a:prstGeom>
          <a:noFill/>
        </p:spPr>
        <p:txBody>
          <a:bodyPr wrap="square" rtlCol="0">
            <a:spAutoFit/>
          </a:bodyPr>
          <a:lstStyle/>
          <a:p>
            <a:r>
              <a:rPr lang="en-US" dirty="0"/>
              <a:t>False Positive Rate</a:t>
            </a:r>
          </a:p>
        </p:txBody>
      </p:sp>
      <p:sp>
        <p:nvSpPr>
          <p:cNvPr id="53" name="TextBox 52">
            <a:extLst>
              <a:ext uri="{FF2B5EF4-FFF2-40B4-BE49-F238E27FC236}">
                <a16:creationId xmlns:a16="http://schemas.microsoft.com/office/drawing/2014/main" id="{10481838-C5C7-4027-881D-D0DA2D23BE53}"/>
              </a:ext>
            </a:extLst>
          </p:cNvPr>
          <p:cNvSpPr txBox="1"/>
          <p:nvPr/>
        </p:nvSpPr>
        <p:spPr>
          <a:xfrm>
            <a:off x="6593491" y="4852613"/>
            <a:ext cx="236082" cy="447577"/>
          </a:xfrm>
          <a:prstGeom prst="rect">
            <a:avLst/>
          </a:prstGeom>
          <a:noFill/>
        </p:spPr>
        <p:txBody>
          <a:bodyPr wrap="square" rtlCol="0">
            <a:spAutoFit/>
          </a:bodyPr>
          <a:lstStyle/>
          <a:p>
            <a:r>
              <a:rPr lang="en-US" dirty="0"/>
              <a:t>0</a:t>
            </a:r>
          </a:p>
        </p:txBody>
      </p:sp>
      <p:sp>
        <p:nvSpPr>
          <p:cNvPr id="54" name="TextBox 53">
            <a:extLst>
              <a:ext uri="{FF2B5EF4-FFF2-40B4-BE49-F238E27FC236}">
                <a16:creationId xmlns:a16="http://schemas.microsoft.com/office/drawing/2014/main" id="{B194C930-31CB-4AC0-8CFF-595196F4B1E6}"/>
              </a:ext>
            </a:extLst>
          </p:cNvPr>
          <p:cNvSpPr txBox="1"/>
          <p:nvPr/>
        </p:nvSpPr>
        <p:spPr>
          <a:xfrm>
            <a:off x="9165046" y="4852613"/>
            <a:ext cx="624386" cy="447577"/>
          </a:xfrm>
          <a:prstGeom prst="rect">
            <a:avLst/>
          </a:prstGeom>
          <a:noFill/>
        </p:spPr>
        <p:txBody>
          <a:bodyPr wrap="square" rtlCol="0">
            <a:spAutoFit/>
          </a:bodyPr>
          <a:lstStyle/>
          <a:p>
            <a:r>
              <a:rPr lang="en-US" dirty="0"/>
              <a:t>1</a:t>
            </a:r>
          </a:p>
        </p:txBody>
      </p:sp>
      <p:sp>
        <p:nvSpPr>
          <p:cNvPr id="56" name="TextBox 55">
            <a:extLst>
              <a:ext uri="{FF2B5EF4-FFF2-40B4-BE49-F238E27FC236}">
                <a16:creationId xmlns:a16="http://schemas.microsoft.com/office/drawing/2014/main" id="{E0E369AD-74BB-4BDC-9625-5465A12AA5BD}"/>
              </a:ext>
            </a:extLst>
          </p:cNvPr>
          <p:cNvSpPr txBox="1"/>
          <p:nvPr/>
        </p:nvSpPr>
        <p:spPr>
          <a:xfrm rot="16200000">
            <a:off x="5133988" y="2693663"/>
            <a:ext cx="3075369" cy="458953"/>
          </a:xfrm>
          <a:prstGeom prst="rect">
            <a:avLst/>
          </a:prstGeom>
          <a:noFill/>
        </p:spPr>
        <p:txBody>
          <a:bodyPr wrap="square" rtlCol="0">
            <a:spAutoFit/>
          </a:bodyPr>
          <a:lstStyle/>
          <a:p>
            <a:r>
              <a:rPr lang="en-US" dirty="0"/>
              <a:t>True Positive Rate</a:t>
            </a:r>
          </a:p>
        </p:txBody>
      </p:sp>
      <p:cxnSp>
        <p:nvCxnSpPr>
          <p:cNvPr id="57" name="Straight Connector 56">
            <a:extLst>
              <a:ext uri="{FF2B5EF4-FFF2-40B4-BE49-F238E27FC236}">
                <a16:creationId xmlns:a16="http://schemas.microsoft.com/office/drawing/2014/main" id="{CC32B947-751B-459C-9587-6A82047B0DB2}"/>
              </a:ext>
            </a:extLst>
          </p:cNvPr>
          <p:cNvCxnSpPr>
            <a:cxnSpLocks/>
          </p:cNvCxnSpPr>
          <p:nvPr/>
        </p:nvCxnSpPr>
        <p:spPr>
          <a:xfrm flipV="1">
            <a:off x="6816347" y="2546713"/>
            <a:ext cx="2492831" cy="2305902"/>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8E61C7B-D475-42B1-9AA3-B11BF611D982}"/>
              </a:ext>
            </a:extLst>
          </p:cNvPr>
          <p:cNvSpPr txBox="1"/>
          <p:nvPr/>
        </p:nvSpPr>
        <p:spPr>
          <a:xfrm>
            <a:off x="7570098" y="3963829"/>
            <a:ext cx="1146598" cy="307777"/>
          </a:xfrm>
          <a:prstGeom prst="rect">
            <a:avLst/>
          </a:prstGeom>
          <a:noFill/>
        </p:spPr>
        <p:txBody>
          <a:bodyPr wrap="square" rtlCol="0">
            <a:spAutoFit/>
          </a:bodyPr>
          <a:lstStyle/>
          <a:p>
            <a:pPr algn="ctr"/>
            <a:r>
              <a:rPr lang="en-US" dirty="0"/>
              <a:t>AUC = 0.5</a:t>
            </a:r>
          </a:p>
        </p:txBody>
      </p:sp>
      <p:sp>
        <p:nvSpPr>
          <p:cNvPr id="3" name="Freeform: Shape 2">
            <a:extLst>
              <a:ext uri="{FF2B5EF4-FFF2-40B4-BE49-F238E27FC236}">
                <a16:creationId xmlns:a16="http://schemas.microsoft.com/office/drawing/2014/main" id="{0C99FDFB-E8E4-4AC6-A511-6F6D9EDCA550}"/>
              </a:ext>
            </a:extLst>
          </p:cNvPr>
          <p:cNvSpPr/>
          <p:nvPr/>
        </p:nvSpPr>
        <p:spPr>
          <a:xfrm>
            <a:off x="3039035" y="2762117"/>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rgbClr val="FF0000">
              <a:alpha val="1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10289CA-B1A0-4CBB-AEA5-59B03ADA82C8}"/>
              </a:ext>
            </a:extLst>
          </p:cNvPr>
          <p:cNvSpPr/>
          <p:nvPr/>
        </p:nvSpPr>
        <p:spPr>
          <a:xfrm>
            <a:off x="2986902" y="2738080"/>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chemeClr val="accent1">
              <a:alpha val="1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10D9D9E-ECD7-4ACE-A8D7-31DAE3E876F4}"/>
              </a:ext>
            </a:extLst>
          </p:cNvPr>
          <p:cNvCxnSpPr>
            <a:cxnSpLocks/>
          </p:cNvCxnSpPr>
          <p:nvPr/>
        </p:nvCxnSpPr>
        <p:spPr>
          <a:xfrm flipV="1">
            <a:off x="6816347" y="2531652"/>
            <a:ext cx="2469855" cy="230590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6D3CE45-AE3E-4644-8234-FE74AB1808EF}"/>
              </a:ext>
            </a:extLst>
          </p:cNvPr>
          <p:cNvSpPr txBox="1"/>
          <p:nvPr/>
        </p:nvSpPr>
        <p:spPr>
          <a:xfrm>
            <a:off x="2312894" y="5680038"/>
            <a:ext cx="6083450" cy="307777"/>
          </a:xfrm>
          <a:prstGeom prst="rect">
            <a:avLst/>
          </a:prstGeom>
          <a:noFill/>
        </p:spPr>
        <p:txBody>
          <a:bodyPr wrap="square" rtlCol="0">
            <a:spAutoFit/>
          </a:bodyPr>
          <a:lstStyle/>
          <a:p>
            <a:r>
              <a:rPr lang="en-US" dirty="0">
                <a:solidFill>
                  <a:schemeClr val="tx2"/>
                </a:solidFill>
              </a:rPr>
              <a:t>Better the separation between the classes  =  Better Model / Classifier</a:t>
            </a:r>
          </a:p>
        </p:txBody>
      </p:sp>
    </p:spTree>
    <p:extLst>
      <p:ext uri="{BB962C8B-B14F-4D97-AF65-F5344CB8AC3E}">
        <p14:creationId xmlns:p14="http://schemas.microsoft.com/office/powerpoint/2010/main" val="194326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WHICH ML ALGORITHM PERFORMED BEST</a:t>
            </a:r>
            <a:endParaRPr/>
          </a:p>
        </p:txBody>
      </p:sp>
      <p:sp>
        <p:nvSpPr>
          <p:cNvPr id="427" name="Google Shape;427;p56"/>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Average rank across 165 ML datasets</a:t>
            </a:r>
            <a:endParaRPr/>
          </a:p>
        </p:txBody>
      </p:sp>
      <p:pic>
        <p:nvPicPr>
          <p:cNvPr id="428" name="Google Shape;428;p56" descr="Algorithm Mean Rank"/>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a:stretch/>
        </p:blipFill>
        <p:spPr>
          <a:xfrm>
            <a:off x="1533621" y="1903601"/>
            <a:ext cx="7915083" cy="3717925"/>
          </a:xfrm>
          <a:prstGeom prst="rect">
            <a:avLst/>
          </a:prstGeom>
          <a:noFill/>
          <a:ln>
            <a:noFill/>
          </a:ln>
          <a:effectLst>
            <a:outerShdw blurRad="190500" algn="tl" rotWithShape="0">
              <a:srgbClr val="000000">
                <a:alpha val="69803"/>
              </a:srgbClr>
            </a:outerShdw>
          </a:effectLst>
        </p:spPr>
      </p:pic>
      <p:sp>
        <p:nvSpPr>
          <p:cNvPr id="429" name="Google Shape;429;p56"/>
          <p:cNvSpPr txBox="1"/>
          <p:nvPr/>
        </p:nvSpPr>
        <p:spPr>
          <a:xfrm>
            <a:off x="4664654" y="5841891"/>
            <a:ext cx="1653017"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a:solidFill>
                  <a:schemeClr val="dk2"/>
                </a:solidFill>
                <a:latin typeface="Trebuchet MS"/>
                <a:ea typeface="Trebuchet MS"/>
                <a:cs typeface="Trebuchet MS"/>
                <a:sym typeface="Trebuchet MS"/>
              </a:rPr>
              <a:t>Source: </a:t>
            </a:r>
            <a:r>
              <a:rPr lang="en-US" sz="800" u="sng">
                <a:solidFill>
                  <a:schemeClr val="hlink"/>
                </a:solidFill>
                <a:latin typeface="Trebuchet MS"/>
                <a:ea typeface="Trebuchet MS"/>
                <a:cs typeface="Trebuchet MS"/>
                <a:sym typeface="Trebuchet MS"/>
                <a:hlinkClick r:id="rId4"/>
              </a:rPr>
              <a:t>https://goo.gl/R8Y8Pp</a:t>
            </a:r>
            <a:r>
              <a:rPr lang="en-US" sz="800">
                <a:solidFill>
                  <a:schemeClr val="dk2"/>
                </a:solidFill>
                <a:latin typeface="Trebuchet MS"/>
                <a:ea typeface="Trebuchet MS"/>
                <a:cs typeface="Trebuchet MS"/>
                <a:sym typeface="Trebuchet MS"/>
              </a:rPr>
              <a:t> </a:t>
            </a:r>
            <a:endParaRPr/>
          </a:p>
        </p:txBody>
      </p:sp>
      <p:grpSp>
        <p:nvGrpSpPr>
          <p:cNvPr id="430" name="Google Shape;430;p56"/>
          <p:cNvGrpSpPr/>
          <p:nvPr/>
        </p:nvGrpSpPr>
        <p:grpSpPr>
          <a:xfrm>
            <a:off x="200324" y="2676906"/>
            <a:ext cx="1075945" cy="1786499"/>
            <a:chOff x="260881" y="2446317"/>
            <a:chExt cx="1075945" cy="1786499"/>
          </a:xfrm>
        </p:grpSpPr>
        <p:sp>
          <p:nvSpPr>
            <p:cNvPr id="431" name="Google Shape;431;p56"/>
            <p:cNvSpPr/>
            <p:nvPr/>
          </p:nvSpPr>
          <p:spPr>
            <a:xfrm>
              <a:off x="885564" y="2446317"/>
              <a:ext cx="451262" cy="1786499"/>
            </a:xfrm>
            <a:prstGeom prst="downArrow">
              <a:avLst>
                <a:gd name="adj1" fmla="val 50000"/>
                <a:gd name="adj2" fmla="val 50000"/>
              </a:avLst>
            </a:prstGeom>
            <a:solidFill>
              <a:srgbClr val="5D1682"/>
            </a:solidFill>
            <a:ln w="25400" cap="flat" cmpd="sng">
              <a:solidFill>
                <a:srgbClr val="003A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2" name="Google Shape;432;p56"/>
            <p:cNvSpPr txBox="1"/>
            <p:nvPr/>
          </p:nvSpPr>
          <p:spPr>
            <a:xfrm>
              <a:off x="260881" y="3002550"/>
              <a:ext cx="715260" cy="6740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b="1">
                  <a:solidFill>
                    <a:schemeClr val="dk2"/>
                  </a:solidFill>
                  <a:latin typeface="Trebuchet MS"/>
                  <a:ea typeface="Trebuchet MS"/>
                  <a:cs typeface="Trebuchet MS"/>
                  <a:sym typeface="Trebuchet MS"/>
                </a:rPr>
                <a:t>Lower</a:t>
              </a:r>
              <a:endParaRPr/>
            </a:p>
            <a:p>
              <a:pPr marL="0" marR="0" lvl="0" indent="0" algn="ctr" rtl="0">
                <a:lnSpc>
                  <a:spcPct val="90000"/>
                </a:lnSpc>
                <a:spcBef>
                  <a:spcPts val="0"/>
                </a:spcBef>
                <a:spcAft>
                  <a:spcPts val="0"/>
                </a:spcAft>
                <a:buNone/>
              </a:pPr>
              <a:r>
                <a:rPr lang="en-US" sz="1400" b="1">
                  <a:solidFill>
                    <a:schemeClr val="dk2"/>
                  </a:solidFill>
                  <a:latin typeface="Trebuchet MS"/>
                  <a:ea typeface="Trebuchet MS"/>
                  <a:cs typeface="Trebuchet MS"/>
                  <a:sym typeface="Trebuchet MS"/>
                </a:rPr>
                <a:t>Is</a:t>
              </a:r>
              <a:endParaRPr/>
            </a:p>
            <a:p>
              <a:pPr marL="0" marR="0" lvl="0" indent="0" algn="ctr" rtl="0">
                <a:lnSpc>
                  <a:spcPct val="90000"/>
                </a:lnSpc>
                <a:spcBef>
                  <a:spcPts val="0"/>
                </a:spcBef>
                <a:spcAft>
                  <a:spcPts val="0"/>
                </a:spcAft>
                <a:buNone/>
              </a:pPr>
              <a:r>
                <a:rPr lang="en-US" sz="1400" b="1">
                  <a:solidFill>
                    <a:schemeClr val="dk2"/>
                  </a:solidFill>
                  <a:latin typeface="Trebuchet MS"/>
                  <a:ea typeface="Trebuchet MS"/>
                  <a:cs typeface="Trebuchet MS"/>
                  <a:sym typeface="Trebuchet MS"/>
                </a:rPr>
                <a:t>Better</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p:nvPr/>
        </p:nvSpPr>
        <p:spPr>
          <a:xfrm>
            <a:off x="1483812"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a:solidFill>
                  <a:schemeClr val="lt1"/>
                </a:solidFill>
                <a:latin typeface="Trebuchet MS"/>
                <a:ea typeface="Trebuchet MS"/>
                <a:cs typeface="Trebuchet MS"/>
                <a:sym typeface="Trebuchet MS"/>
              </a:rPr>
              <a:t>cuDF cuIO</a:t>
            </a:r>
            <a:endParaRPr sz="1080">
              <a:solidFill>
                <a:schemeClr val="lt1"/>
              </a:solidFill>
              <a:latin typeface="Trebuchet MS"/>
              <a:ea typeface="Trebuchet MS"/>
              <a:cs typeface="Trebuchet MS"/>
              <a:sym typeface="Trebuchet MS"/>
            </a:endParaRPr>
          </a:p>
          <a:p>
            <a:pPr algn="ctr">
              <a:lnSpc>
                <a:spcPct val="90000"/>
              </a:lnSpc>
            </a:pPr>
            <a:r>
              <a:rPr lang="en-US" sz="1080">
                <a:solidFill>
                  <a:srgbClr val="DBBDFF"/>
                </a:solidFill>
                <a:latin typeface="Trebuchet MS"/>
                <a:ea typeface="Trebuchet MS"/>
                <a:cs typeface="Trebuchet MS"/>
                <a:sym typeface="Trebuchet MS"/>
              </a:rPr>
              <a:t>Analytics</a:t>
            </a:r>
            <a:endParaRPr sz="1080">
              <a:solidFill>
                <a:srgbClr val="DBBDFF"/>
              </a:solidFill>
            </a:endParaRPr>
          </a:p>
        </p:txBody>
      </p:sp>
      <p:cxnSp>
        <p:nvCxnSpPr>
          <p:cNvPr id="83" name="Google Shape;83;p17"/>
          <p:cNvCxnSpPr/>
          <p:nvPr/>
        </p:nvCxnSpPr>
        <p:spPr>
          <a:xfrm rot="-5400000">
            <a:off x="6901404" y="4367850"/>
            <a:ext cx="442510" cy="0"/>
          </a:xfrm>
          <a:prstGeom prst="straightConnector1">
            <a:avLst/>
          </a:prstGeom>
          <a:noFill/>
          <a:ln w="12700" cap="flat" cmpd="sng">
            <a:solidFill>
              <a:srgbClr val="595959"/>
            </a:solidFill>
            <a:prstDash val="solid"/>
            <a:round/>
            <a:headEnd type="triangle" w="med" len="med"/>
            <a:tailEnd type="triangle" w="med" len="med"/>
          </a:ln>
        </p:spPr>
      </p:cxnSp>
      <p:sp>
        <p:nvSpPr>
          <p:cNvPr id="84" name="Google Shape;84;p17"/>
          <p:cNvSpPr/>
          <p:nvPr/>
        </p:nvSpPr>
        <p:spPr>
          <a:xfrm>
            <a:off x="1483812" y="2229788"/>
            <a:ext cx="2353240" cy="553228"/>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200">
                <a:solidFill>
                  <a:schemeClr val="lt1"/>
                </a:solidFill>
                <a:latin typeface="Trebuchet MS"/>
                <a:ea typeface="Trebuchet MS"/>
                <a:cs typeface="Trebuchet MS"/>
                <a:sym typeface="Trebuchet MS"/>
              </a:rPr>
              <a:t>Data Preparation</a:t>
            </a:r>
            <a:endParaRPr sz="2333"/>
          </a:p>
        </p:txBody>
      </p:sp>
      <p:sp>
        <p:nvSpPr>
          <p:cNvPr id="85" name="Google Shape;85;p17"/>
          <p:cNvSpPr/>
          <p:nvPr/>
        </p:nvSpPr>
        <p:spPr>
          <a:xfrm>
            <a:off x="7135731" y="2229788"/>
            <a:ext cx="2353240" cy="553228"/>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200">
                <a:solidFill>
                  <a:schemeClr val="lt1"/>
                </a:solidFill>
                <a:latin typeface="Trebuchet MS"/>
                <a:ea typeface="Trebuchet MS"/>
                <a:cs typeface="Trebuchet MS"/>
                <a:sym typeface="Trebuchet MS"/>
              </a:rPr>
              <a:t>Visualization</a:t>
            </a:r>
            <a:endParaRPr sz="2333"/>
          </a:p>
        </p:txBody>
      </p:sp>
      <p:sp>
        <p:nvSpPr>
          <p:cNvPr id="86" name="Google Shape;86;p17"/>
          <p:cNvSpPr/>
          <p:nvPr/>
        </p:nvSpPr>
        <p:spPr>
          <a:xfrm>
            <a:off x="4309771" y="2229788"/>
            <a:ext cx="2353240" cy="553228"/>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200">
                <a:solidFill>
                  <a:schemeClr val="lt1"/>
                </a:solidFill>
                <a:latin typeface="Trebuchet MS"/>
                <a:ea typeface="Trebuchet MS"/>
                <a:cs typeface="Trebuchet MS"/>
                <a:sym typeface="Trebuchet MS"/>
              </a:rPr>
              <a:t>Model Training</a:t>
            </a:r>
            <a:endParaRPr sz="2333"/>
          </a:p>
        </p:txBody>
      </p:sp>
      <p:cxnSp>
        <p:nvCxnSpPr>
          <p:cNvPr id="87" name="Google Shape;87;p17"/>
          <p:cNvCxnSpPr/>
          <p:nvPr/>
        </p:nvCxnSpPr>
        <p:spPr>
          <a:xfrm rot="10800000" flipH="1">
            <a:off x="6726984" y="2506402"/>
            <a:ext cx="364440" cy="316"/>
          </a:xfrm>
          <a:prstGeom prst="straightConnector1">
            <a:avLst/>
          </a:prstGeom>
          <a:noFill/>
          <a:ln w="12700" cap="flat" cmpd="sng">
            <a:solidFill>
              <a:srgbClr val="595959"/>
            </a:solidFill>
            <a:prstDash val="solid"/>
            <a:round/>
            <a:headEnd type="none" w="sm" len="sm"/>
            <a:tailEnd type="triangle" w="med" len="med"/>
          </a:ln>
        </p:spPr>
      </p:cxnSp>
      <p:sp>
        <p:nvSpPr>
          <p:cNvPr id="88" name="Google Shape;88;p17"/>
          <p:cNvSpPr/>
          <p:nvPr/>
        </p:nvSpPr>
        <p:spPr>
          <a:xfrm>
            <a:off x="3118157"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dirty="0" err="1">
                <a:solidFill>
                  <a:schemeClr val="lt1"/>
                </a:solidFill>
                <a:latin typeface="Trebuchet MS"/>
                <a:ea typeface="Trebuchet MS"/>
                <a:cs typeface="Trebuchet MS"/>
                <a:sym typeface="Trebuchet MS"/>
              </a:rPr>
              <a:t>cuML</a:t>
            </a:r>
            <a:endParaRPr sz="1080" dirty="0">
              <a:solidFill>
                <a:schemeClr val="lt1"/>
              </a:solidFill>
              <a:latin typeface="Trebuchet MS"/>
              <a:ea typeface="Trebuchet MS"/>
              <a:cs typeface="Trebuchet MS"/>
              <a:sym typeface="Trebuchet MS"/>
            </a:endParaRPr>
          </a:p>
          <a:p>
            <a:pPr algn="ctr">
              <a:lnSpc>
                <a:spcPct val="90000"/>
              </a:lnSpc>
            </a:pPr>
            <a:r>
              <a:rPr lang="en-US" sz="1080" dirty="0">
                <a:solidFill>
                  <a:srgbClr val="DBBDFF"/>
                </a:solidFill>
                <a:latin typeface="Trebuchet MS"/>
                <a:ea typeface="Trebuchet MS"/>
                <a:cs typeface="Trebuchet MS"/>
                <a:sym typeface="Trebuchet MS"/>
              </a:rPr>
              <a:t>Machine Learning</a:t>
            </a:r>
            <a:endParaRPr sz="1080" dirty="0">
              <a:solidFill>
                <a:srgbClr val="DBBDFF"/>
              </a:solidFill>
            </a:endParaRPr>
          </a:p>
        </p:txBody>
      </p:sp>
      <p:sp>
        <p:nvSpPr>
          <p:cNvPr id="89" name="Google Shape;89;p17"/>
          <p:cNvSpPr/>
          <p:nvPr/>
        </p:nvSpPr>
        <p:spPr>
          <a:xfrm>
            <a:off x="4752503"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a:solidFill>
                  <a:schemeClr val="lt1"/>
                </a:solidFill>
                <a:latin typeface="Trebuchet MS"/>
                <a:ea typeface="Trebuchet MS"/>
                <a:cs typeface="Trebuchet MS"/>
                <a:sym typeface="Trebuchet MS"/>
              </a:rPr>
              <a:t>cuGraph</a:t>
            </a:r>
            <a:endParaRPr sz="1080">
              <a:solidFill>
                <a:schemeClr val="lt1"/>
              </a:solidFill>
              <a:latin typeface="Trebuchet MS"/>
              <a:ea typeface="Trebuchet MS"/>
              <a:cs typeface="Trebuchet MS"/>
              <a:sym typeface="Trebuchet MS"/>
            </a:endParaRPr>
          </a:p>
          <a:p>
            <a:pPr algn="ctr">
              <a:lnSpc>
                <a:spcPct val="90000"/>
              </a:lnSpc>
            </a:pPr>
            <a:r>
              <a:rPr lang="en-US" sz="1080">
                <a:solidFill>
                  <a:srgbClr val="DBBDFF"/>
                </a:solidFill>
                <a:latin typeface="Trebuchet MS"/>
                <a:ea typeface="Trebuchet MS"/>
                <a:cs typeface="Trebuchet MS"/>
                <a:sym typeface="Trebuchet MS"/>
              </a:rPr>
              <a:t>Graph Analytics</a:t>
            </a:r>
            <a:endParaRPr sz="1080">
              <a:solidFill>
                <a:srgbClr val="DBBDFF"/>
              </a:solidFill>
            </a:endParaRPr>
          </a:p>
        </p:txBody>
      </p:sp>
      <p:sp>
        <p:nvSpPr>
          <p:cNvPr id="90" name="Google Shape;90;p17"/>
          <p:cNvSpPr/>
          <p:nvPr/>
        </p:nvSpPr>
        <p:spPr>
          <a:xfrm>
            <a:off x="6386847"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dirty="0" err="1">
                <a:solidFill>
                  <a:schemeClr val="lt1"/>
                </a:solidFill>
                <a:latin typeface="Trebuchet MS"/>
                <a:ea typeface="Trebuchet MS"/>
                <a:cs typeface="Trebuchet MS"/>
                <a:sym typeface="Trebuchet MS"/>
              </a:rPr>
              <a:t>PyTorch</a:t>
            </a:r>
            <a:r>
              <a:rPr lang="en-US" sz="1080" dirty="0">
                <a:solidFill>
                  <a:schemeClr val="lt1"/>
                </a:solidFill>
                <a:latin typeface="Trebuchet MS"/>
                <a:ea typeface="Trebuchet MS"/>
                <a:cs typeface="Trebuchet MS"/>
                <a:sym typeface="Trebuchet MS"/>
              </a:rPr>
              <a:t>, TensorFlow, </a:t>
            </a:r>
            <a:r>
              <a:rPr lang="en-US" sz="1080" dirty="0" err="1">
                <a:solidFill>
                  <a:schemeClr val="lt1"/>
                </a:solidFill>
                <a:latin typeface="Trebuchet MS"/>
                <a:ea typeface="Trebuchet MS"/>
                <a:cs typeface="Trebuchet MS"/>
                <a:sym typeface="Trebuchet MS"/>
              </a:rPr>
              <a:t>MxNet</a:t>
            </a:r>
            <a:endParaRPr sz="1080" dirty="0">
              <a:solidFill>
                <a:schemeClr val="lt1"/>
              </a:solidFill>
              <a:latin typeface="Trebuchet MS"/>
              <a:ea typeface="Trebuchet MS"/>
              <a:cs typeface="Trebuchet MS"/>
              <a:sym typeface="Trebuchet MS"/>
            </a:endParaRPr>
          </a:p>
          <a:p>
            <a:pPr algn="ctr">
              <a:lnSpc>
                <a:spcPct val="90000"/>
              </a:lnSpc>
            </a:pPr>
            <a:r>
              <a:rPr lang="en-US" sz="1080" dirty="0">
                <a:solidFill>
                  <a:srgbClr val="DBBDFF"/>
                </a:solidFill>
                <a:latin typeface="Trebuchet MS"/>
                <a:ea typeface="Trebuchet MS"/>
                <a:cs typeface="Trebuchet MS"/>
                <a:sym typeface="Trebuchet MS"/>
              </a:rPr>
              <a:t>Deep Learning</a:t>
            </a:r>
            <a:endParaRPr sz="2160" dirty="0">
              <a:solidFill>
                <a:srgbClr val="DBBDFF"/>
              </a:solidFill>
            </a:endParaRPr>
          </a:p>
        </p:txBody>
      </p:sp>
      <p:sp>
        <p:nvSpPr>
          <p:cNvPr id="91" name="Google Shape;91;p17"/>
          <p:cNvSpPr/>
          <p:nvPr/>
        </p:nvSpPr>
        <p:spPr>
          <a:xfrm>
            <a:off x="8021192" y="3510026"/>
            <a:ext cx="1461768"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dirty="0" err="1">
                <a:solidFill>
                  <a:schemeClr val="lt1"/>
                </a:solidFill>
                <a:latin typeface="Trebuchet MS"/>
                <a:ea typeface="Trebuchet MS"/>
                <a:cs typeface="Trebuchet MS"/>
                <a:sym typeface="Trebuchet MS"/>
              </a:rPr>
              <a:t>cuxfilter</a:t>
            </a:r>
            <a:r>
              <a:rPr lang="en-US" sz="1080" dirty="0">
                <a:solidFill>
                  <a:schemeClr val="lt1"/>
                </a:solidFill>
                <a:latin typeface="Trebuchet MS"/>
                <a:ea typeface="Trebuchet MS"/>
                <a:cs typeface="Trebuchet MS"/>
                <a:sym typeface="Trebuchet MS"/>
              </a:rPr>
              <a:t>, </a:t>
            </a:r>
            <a:r>
              <a:rPr lang="en-US" sz="1080" dirty="0" err="1">
                <a:solidFill>
                  <a:schemeClr val="lt1"/>
                </a:solidFill>
                <a:latin typeface="Trebuchet MS"/>
                <a:ea typeface="Trebuchet MS"/>
                <a:cs typeface="Trebuchet MS"/>
                <a:sym typeface="Trebuchet MS"/>
              </a:rPr>
              <a:t>pyViz</a:t>
            </a:r>
            <a:r>
              <a:rPr lang="en-US" sz="1080" dirty="0">
                <a:solidFill>
                  <a:schemeClr val="lt1"/>
                </a:solidFill>
                <a:latin typeface="Trebuchet MS"/>
                <a:ea typeface="Trebuchet MS"/>
                <a:cs typeface="Trebuchet MS"/>
                <a:sym typeface="Trebuchet MS"/>
              </a:rPr>
              <a:t>, </a:t>
            </a:r>
            <a:r>
              <a:rPr lang="en-US" sz="1080" dirty="0" err="1">
                <a:solidFill>
                  <a:schemeClr val="lt1"/>
                </a:solidFill>
                <a:latin typeface="Trebuchet MS"/>
                <a:ea typeface="Trebuchet MS"/>
                <a:cs typeface="Trebuchet MS"/>
                <a:sym typeface="Trebuchet MS"/>
              </a:rPr>
              <a:t>plotly</a:t>
            </a:r>
            <a:endParaRPr sz="1080" dirty="0">
              <a:solidFill>
                <a:schemeClr val="lt1"/>
              </a:solidFill>
              <a:latin typeface="Trebuchet MS"/>
              <a:ea typeface="Trebuchet MS"/>
              <a:cs typeface="Trebuchet MS"/>
              <a:sym typeface="Trebuchet MS"/>
            </a:endParaRPr>
          </a:p>
          <a:p>
            <a:pPr algn="ctr">
              <a:lnSpc>
                <a:spcPct val="90000"/>
              </a:lnSpc>
            </a:pPr>
            <a:r>
              <a:rPr lang="en-US" sz="1080" dirty="0">
                <a:solidFill>
                  <a:srgbClr val="DBBDFF"/>
                </a:solidFill>
                <a:latin typeface="Trebuchet MS"/>
                <a:ea typeface="Trebuchet MS"/>
                <a:cs typeface="Trebuchet MS"/>
                <a:sym typeface="Trebuchet MS"/>
              </a:rPr>
              <a:t>Visualization</a:t>
            </a:r>
            <a:endParaRPr sz="1080" dirty="0">
              <a:solidFill>
                <a:srgbClr val="DBBDFF"/>
              </a:solidFill>
            </a:endParaRPr>
          </a:p>
        </p:txBody>
      </p:sp>
      <p:cxnSp>
        <p:nvCxnSpPr>
          <p:cNvPr id="92" name="Google Shape;92;p17"/>
          <p:cNvCxnSpPr/>
          <p:nvPr/>
        </p:nvCxnSpPr>
        <p:spPr>
          <a:xfrm rot="-5400000">
            <a:off x="8536103" y="4367850"/>
            <a:ext cx="442510" cy="0"/>
          </a:xfrm>
          <a:prstGeom prst="straightConnector1">
            <a:avLst/>
          </a:prstGeom>
          <a:noFill/>
          <a:ln w="12700" cap="flat" cmpd="sng">
            <a:solidFill>
              <a:srgbClr val="595959"/>
            </a:solidFill>
            <a:prstDash val="solid"/>
            <a:round/>
            <a:headEnd type="triangle" w="med" len="med"/>
            <a:tailEnd type="triangle" w="med" len="med"/>
          </a:ln>
        </p:spPr>
      </p:cxnSp>
      <p:cxnSp>
        <p:nvCxnSpPr>
          <p:cNvPr id="93" name="Google Shape;93;p17"/>
          <p:cNvCxnSpPr/>
          <p:nvPr/>
        </p:nvCxnSpPr>
        <p:spPr>
          <a:xfrm rot="-5400000">
            <a:off x="5269010" y="4367850"/>
            <a:ext cx="442510" cy="0"/>
          </a:xfrm>
          <a:prstGeom prst="straightConnector1">
            <a:avLst/>
          </a:prstGeom>
          <a:noFill/>
          <a:ln w="12700" cap="flat" cmpd="sng">
            <a:solidFill>
              <a:srgbClr val="595959"/>
            </a:solidFill>
            <a:prstDash val="solid"/>
            <a:round/>
            <a:headEnd type="triangle" w="med" len="med"/>
            <a:tailEnd type="triangle" w="med" len="med"/>
          </a:ln>
        </p:spPr>
      </p:cxnSp>
      <p:cxnSp>
        <p:nvCxnSpPr>
          <p:cNvPr id="94" name="Google Shape;94;p17"/>
          <p:cNvCxnSpPr/>
          <p:nvPr/>
        </p:nvCxnSpPr>
        <p:spPr>
          <a:xfrm rot="-5400000">
            <a:off x="3636616" y="4367850"/>
            <a:ext cx="442510" cy="0"/>
          </a:xfrm>
          <a:prstGeom prst="straightConnector1">
            <a:avLst/>
          </a:prstGeom>
          <a:noFill/>
          <a:ln w="12700" cap="flat" cmpd="sng">
            <a:solidFill>
              <a:srgbClr val="595959"/>
            </a:solidFill>
            <a:prstDash val="solid"/>
            <a:round/>
            <a:headEnd type="triangle" w="med" len="med"/>
            <a:tailEnd type="triangle" w="med" len="med"/>
          </a:ln>
        </p:spPr>
      </p:cxnSp>
      <p:cxnSp>
        <p:nvCxnSpPr>
          <p:cNvPr id="95" name="Google Shape;95;p17"/>
          <p:cNvCxnSpPr/>
          <p:nvPr/>
        </p:nvCxnSpPr>
        <p:spPr>
          <a:xfrm rot="-5400000">
            <a:off x="2004219" y="4367850"/>
            <a:ext cx="442510" cy="0"/>
          </a:xfrm>
          <a:prstGeom prst="straightConnector1">
            <a:avLst/>
          </a:prstGeom>
          <a:noFill/>
          <a:ln w="12700" cap="flat" cmpd="sng">
            <a:solidFill>
              <a:srgbClr val="595959"/>
            </a:solidFill>
            <a:prstDash val="solid"/>
            <a:round/>
            <a:headEnd type="triangle" w="med" len="med"/>
            <a:tailEnd type="triangle" w="med" len="med"/>
          </a:ln>
        </p:spPr>
      </p:cxnSp>
      <p:sp>
        <p:nvSpPr>
          <p:cNvPr id="96" name="Google Shape;96;p17"/>
          <p:cNvSpPr/>
          <p:nvPr/>
        </p:nvSpPr>
        <p:spPr>
          <a:xfrm>
            <a:off x="1483812" y="2977722"/>
            <a:ext cx="4740220" cy="337600"/>
          </a:xfrm>
          <a:prstGeom prst="rect">
            <a:avLst/>
          </a:prstGeom>
          <a:solidFill>
            <a:srgbClr val="FDB42B"/>
          </a:solidFill>
          <a:ln>
            <a:noFill/>
          </a:ln>
        </p:spPr>
        <p:txBody>
          <a:bodyPr spcFirstLastPara="1" wrap="square" lIns="91425" tIns="45690" rIns="91425" bIns="45690" anchor="ctr" anchorCtr="0">
            <a:noAutofit/>
          </a:bodyPr>
          <a:lstStyle/>
          <a:p>
            <a:pPr algn="ctr"/>
            <a:r>
              <a:rPr lang="en-US" sz="1200">
                <a:solidFill>
                  <a:schemeClr val="lt1"/>
                </a:solidFill>
              </a:rPr>
              <a:t>Dask</a:t>
            </a:r>
            <a:endParaRPr sz="2333"/>
          </a:p>
        </p:txBody>
      </p:sp>
      <p:cxnSp>
        <p:nvCxnSpPr>
          <p:cNvPr id="97" name="Google Shape;97;p17"/>
          <p:cNvCxnSpPr>
            <a:stCxn id="85" idx="0"/>
            <a:endCxn id="84" idx="0"/>
          </p:cNvCxnSpPr>
          <p:nvPr/>
        </p:nvCxnSpPr>
        <p:spPr>
          <a:xfrm rot="5400000">
            <a:off x="5486170" y="-596033"/>
            <a:ext cx="360" cy="5652000"/>
          </a:xfrm>
          <a:prstGeom prst="bentConnector3">
            <a:avLst>
              <a:gd name="adj1" fmla="val -60118685"/>
            </a:avLst>
          </a:prstGeom>
          <a:noFill/>
          <a:ln w="12700" cap="flat" cmpd="sng">
            <a:solidFill>
              <a:srgbClr val="595959"/>
            </a:solidFill>
            <a:prstDash val="solid"/>
            <a:round/>
            <a:headEnd type="none" w="sm" len="sm"/>
            <a:tailEnd type="triangle" w="med" len="med"/>
          </a:ln>
        </p:spPr>
      </p:cxnSp>
      <p:cxnSp>
        <p:nvCxnSpPr>
          <p:cNvPr id="98" name="Google Shape;98;p17"/>
          <p:cNvCxnSpPr/>
          <p:nvPr/>
        </p:nvCxnSpPr>
        <p:spPr>
          <a:xfrm rot="10800000" flipH="1">
            <a:off x="3897041" y="2506402"/>
            <a:ext cx="364440" cy="316"/>
          </a:xfrm>
          <a:prstGeom prst="straightConnector1">
            <a:avLst/>
          </a:prstGeom>
          <a:noFill/>
          <a:ln w="12700" cap="flat" cmpd="sng">
            <a:solidFill>
              <a:srgbClr val="595959"/>
            </a:solidFill>
            <a:prstDash val="solid"/>
            <a:round/>
            <a:headEnd type="none" w="sm" len="sm"/>
            <a:tailEnd type="triangle" w="med" len="med"/>
          </a:ln>
        </p:spPr>
      </p:cxnSp>
      <p:sp>
        <p:nvSpPr>
          <p:cNvPr id="99" name="Google Shape;99;p17"/>
          <p:cNvSpPr/>
          <p:nvPr/>
        </p:nvSpPr>
        <p:spPr>
          <a:xfrm>
            <a:off x="1483811" y="4684478"/>
            <a:ext cx="8005005" cy="553228"/>
          </a:xfrm>
          <a:prstGeom prst="rect">
            <a:avLst/>
          </a:prstGeom>
          <a:solidFill>
            <a:srgbClr val="B3B3B3"/>
          </a:solidFill>
          <a:ln>
            <a:noFill/>
          </a:ln>
        </p:spPr>
        <p:txBody>
          <a:bodyPr spcFirstLastPara="1" wrap="square" lIns="91425" tIns="45690" rIns="91425" bIns="45690" anchor="ctr" anchorCtr="0">
            <a:noAutofit/>
          </a:bodyPr>
          <a:lstStyle/>
          <a:p>
            <a:pPr>
              <a:lnSpc>
                <a:spcPct val="90000"/>
              </a:lnSpc>
            </a:pPr>
            <a:r>
              <a:rPr lang="en-US" sz="1200">
                <a:solidFill>
                  <a:schemeClr val="lt1"/>
                </a:solidFill>
                <a:latin typeface="Trebuchet MS"/>
                <a:ea typeface="Trebuchet MS"/>
                <a:cs typeface="Trebuchet MS"/>
                <a:sym typeface="Trebuchet MS"/>
              </a:rPr>
              <a:t>				       										</a:t>
            </a:r>
            <a:r>
              <a:rPr lang="en-US" sz="1200">
                <a:solidFill>
                  <a:srgbClr val="3F3F3F"/>
                </a:solidFill>
                <a:latin typeface="Trebuchet MS"/>
                <a:ea typeface="Trebuchet MS"/>
                <a:cs typeface="Trebuchet MS"/>
                <a:sym typeface="Trebuchet MS"/>
              </a:rPr>
              <a:t>GPU Memory</a:t>
            </a:r>
            <a:endParaRPr sz="2333">
              <a:solidFill>
                <a:srgbClr val="3F3F3F"/>
              </a:solidFill>
            </a:endParaRPr>
          </a:p>
        </p:txBody>
      </p:sp>
      <p:pic>
        <p:nvPicPr>
          <p:cNvPr id="100" name="Google Shape;100;p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09769" y="4790281"/>
            <a:ext cx="735878" cy="336684"/>
          </a:xfrm>
          <a:prstGeom prst="rect">
            <a:avLst/>
          </a:prstGeom>
          <a:noFill/>
          <a:ln>
            <a:noFill/>
          </a:ln>
        </p:spPr>
      </p:pic>
      <p:sp>
        <p:nvSpPr>
          <p:cNvPr id="102" name="Google Shape;102;p17"/>
          <p:cNvSpPr txBox="1">
            <a:spLocks noGrp="1"/>
          </p:cNvSpPr>
          <p:nvPr>
            <p:ph type="body" idx="2"/>
          </p:nvPr>
        </p:nvSpPr>
        <p:spPr>
          <a:xfrm>
            <a:off x="498348" y="1259533"/>
            <a:ext cx="9976105" cy="525463"/>
          </a:xfrm>
          <a:prstGeom prst="rect">
            <a:avLst/>
          </a:prstGeom>
          <a:noFill/>
          <a:ln>
            <a:noFill/>
          </a:ln>
        </p:spPr>
        <p:txBody>
          <a:bodyPr spcFirstLastPara="1" vert="horz" wrap="square" lIns="54855" tIns="27420" rIns="54855" bIns="27420" numCol="1" anchor="t" anchorCtr="0" compatLnSpc="1">
            <a:prstTxWarp prst="textNoShape">
              <a:avLst/>
            </a:prstTxWarp>
            <a:noAutofit/>
          </a:bodyPr>
          <a:lstStyle/>
          <a:p>
            <a:pPr marL="0" indent="0">
              <a:spcBef>
                <a:spcPts val="0"/>
              </a:spcBef>
              <a:buSzPts val="3000"/>
            </a:pPr>
            <a:r>
              <a:rPr lang="en-US"/>
              <a:t>End-to-End Accelerated GPU Data Science</a:t>
            </a:r>
            <a:endParaRPr/>
          </a:p>
        </p:txBody>
      </p:sp>
      <p:sp>
        <p:nvSpPr>
          <p:cNvPr id="7" name="TextBox 6">
            <a:extLst>
              <a:ext uri="{FF2B5EF4-FFF2-40B4-BE49-F238E27FC236}">
                <a16:creationId xmlns:a16="http://schemas.microsoft.com/office/drawing/2014/main" id="{76707D62-59C4-4E34-91DE-6D92FEAC72B7}"/>
              </a:ext>
            </a:extLst>
          </p:cNvPr>
          <p:cNvSpPr txBox="1"/>
          <p:nvPr/>
        </p:nvSpPr>
        <p:spPr>
          <a:xfrm>
            <a:off x="4125082" y="504621"/>
            <a:ext cx="4190103" cy="830997"/>
          </a:xfrm>
          <a:prstGeom prst="rect">
            <a:avLst/>
          </a:prstGeom>
          <a:noFill/>
        </p:spPr>
        <p:txBody>
          <a:bodyPr wrap="square" rtlCol="0">
            <a:spAutoFit/>
          </a:bodyPr>
          <a:lstStyle/>
          <a:p>
            <a:r>
              <a:rPr lang="en-US" sz="4800" b="1" dirty="0">
                <a:solidFill>
                  <a:schemeClr val="bg2"/>
                </a:solidFill>
              </a:rPr>
              <a:t>RAPIDS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7"/>
          <p:cNvSpPr txBox="1">
            <a:spLocks noGrp="1"/>
          </p:cNvSpPr>
          <p:nvPr>
            <p:ph type="title"/>
          </p:nvPr>
        </p:nvSpPr>
        <p:spPr>
          <a:xfrm>
            <a:off x="2750180" y="4127421"/>
            <a:ext cx="7437095" cy="1373939"/>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a:t>WHY RAPIDS + </a:t>
            </a:r>
            <a:r>
              <a:rPr lang="en-US" cap="none"/>
              <a:t>XGBOOST?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600" b="1" i="0" u="none" strike="noStrike" cap="none" dirty="0">
                <a:solidFill>
                  <a:schemeClr val="lt1"/>
                </a:solidFill>
                <a:latin typeface="Trebuchet MS"/>
                <a:ea typeface="Trebuchet MS"/>
                <a:cs typeface="Trebuchet MS"/>
                <a:sym typeface="Trebuchet MS"/>
              </a:rPr>
              <a:t>Introduction to Anomaly Detection</a:t>
            </a:r>
            <a:endParaRPr sz="36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703064572"/>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3" name="Google Shape;453;p5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TIME TO TRAIN</a:t>
            </a:r>
            <a:endParaRPr/>
          </a:p>
        </p:txBody>
      </p:sp>
      <p:sp>
        <p:nvSpPr>
          <p:cNvPr id="455" name="Google Shape;455;p59"/>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Rapid Data Science</a:t>
            </a:r>
            <a:endParaRPr/>
          </a:p>
        </p:txBody>
      </p:sp>
      <p:grpSp>
        <p:nvGrpSpPr>
          <p:cNvPr id="5" name="Group 4">
            <a:extLst>
              <a:ext uri="{FF2B5EF4-FFF2-40B4-BE49-F238E27FC236}">
                <a16:creationId xmlns:a16="http://schemas.microsoft.com/office/drawing/2014/main" id="{1CB5BDC0-2BC9-447F-B501-E6193C659914}"/>
              </a:ext>
            </a:extLst>
          </p:cNvPr>
          <p:cNvGrpSpPr/>
          <p:nvPr/>
        </p:nvGrpSpPr>
        <p:grpSpPr>
          <a:xfrm>
            <a:off x="4262006" y="2240350"/>
            <a:ext cx="3436973" cy="2915406"/>
            <a:chOff x="4668914" y="2103035"/>
            <a:chExt cx="5583796" cy="4126982"/>
          </a:xfrm>
        </p:grpSpPr>
        <p:sp>
          <p:nvSpPr>
            <p:cNvPr id="452" name="Google Shape;452;p59"/>
            <p:cNvSpPr/>
            <p:nvPr/>
          </p:nvSpPr>
          <p:spPr>
            <a:xfrm>
              <a:off x="5120640" y="2103035"/>
              <a:ext cx="5132070" cy="3623395"/>
            </a:xfrm>
            <a:prstGeom prst="rect">
              <a:avLst/>
            </a:prstGeom>
            <a:solidFill>
              <a:schemeClr val="lt1"/>
            </a:solidFill>
            <a:ln w="508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59"/>
            <p:cNvSpPr txBox="1"/>
            <p:nvPr/>
          </p:nvSpPr>
          <p:spPr>
            <a:xfrm>
              <a:off x="6423660" y="5943785"/>
              <a:ext cx="2526030" cy="286232"/>
            </a:xfrm>
            <a:prstGeom prst="rect">
              <a:avLst/>
            </a:prstGeom>
            <a:noFill/>
            <a:ln>
              <a:solidFill>
                <a:schemeClr val="bg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Number of Models Trained</a:t>
              </a:r>
              <a:endParaRPr dirty="0"/>
            </a:p>
          </p:txBody>
        </p:sp>
        <p:sp>
          <p:nvSpPr>
            <p:cNvPr id="457" name="Google Shape;457;p59"/>
            <p:cNvSpPr txBox="1"/>
            <p:nvPr/>
          </p:nvSpPr>
          <p:spPr>
            <a:xfrm rot="-5400000">
              <a:off x="3549015" y="3771616"/>
              <a:ext cx="2526030" cy="286232"/>
            </a:xfrm>
            <a:prstGeom prst="rect">
              <a:avLst/>
            </a:prstGeom>
            <a:noFill/>
            <a:ln>
              <a:solidFill>
                <a:schemeClr val="bg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Test Set Accuracy</a:t>
              </a:r>
              <a:endParaRPr dirty="0"/>
            </a:p>
          </p:txBody>
        </p:sp>
        <p:sp>
          <p:nvSpPr>
            <p:cNvPr id="458" name="Google Shape;458;p59"/>
            <p:cNvSpPr/>
            <p:nvPr/>
          </p:nvSpPr>
          <p:spPr>
            <a:xfrm>
              <a:off x="5444490" y="2385157"/>
              <a:ext cx="4297680" cy="3154680"/>
            </a:xfrm>
            <a:custGeom>
              <a:avLst/>
              <a:gdLst/>
              <a:ahLst/>
              <a:cxnLst/>
              <a:rect l="l" t="t" r="r" b="b"/>
              <a:pathLst>
                <a:path w="4297680" h="3154680" extrusionOk="0">
                  <a:moveTo>
                    <a:pt x="0" y="3154680"/>
                  </a:moveTo>
                  <a:cubicBezTo>
                    <a:pt x="139065" y="2228850"/>
                    <a:pt x="278130" y="1303020"/>
                    <a:pt x="994410" y="777240"/>
                  </a:cubicBezTo>
                  <a:cubicBezTo>
                    <a:pt x="1710690" y="251460"/>
                    <a:pt x="3004185" y="125730"/>
                    <a:pt x="4297680" y="0"/>
                  </a:cubicBezTo>
                </a:path>
              </a:pathLst>
            </a:custGeom>
            <a:noFill/>
            <a:ln w="381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nvGrpSpPr>
          <p:cNvPr id="6" name="Group 5">
            <a:extLst>
              <a:ext uri="{FF2B5EF4-FFF2-40B4-BE49-F238E27FC236}">
                <a16:creationId xmlns:a16="http://schemas.microsoft.com/office/drawing/2014/main" id="{A4D43D5E-CDA7-4072-B50E-8967FF22B89B}"/>
              </a:ext>
            </a:extLst>
          </p:cNvPr>
          <p:cNvGrpSpPr/>
          <p:nvPr/>
        </p:nvGrpSpPr>
        <p:grpSpPr>
          <a:xfrm>
            <a:off x="377785" y="2230902"/>
            <a:ext cx="3436974" cy="2559659"/>
            <a:chOff x="-1882300" y="2103035"/>
            <a:chExt cx="5620946" cy="3668443"/>
          </a:xfrm>
        </p:grpSpPr>
        <p:sp>
          <p:nvSpPr>
            <p:cNvPr id="2" name="Google Shape;442;p58">
              <a:extLst>
                <a:ext uri="{FF2B5EF4-FFF2-40B4-BE49-F238E27FC236}">
                  <a16:creationId xmlns:a16="http://schemas.microsoft.com/office/drawing/2014/main" id="{5F10FECA-F94F-4473-A6EC-77B43FBCD205}"/>
                </a:ext>
              </a:extLst>
            </p:cNvPr>
            <p:cNvSpPr/>
            <p:nvPr/>
          </p:nvSpPr>
          <p:spPr>
            <a:xfrm>
              <a:off x="-1430574" y="2103035"/>
              <a:ext cx="5169220" cy="3668443"/>
            </a:xfrm>
            <a:prstGeom prst="rect">
              <a:avLst/>
            </a:prstGeom>
            <a:solidFill>
              <a:schemeClr val="lt1"/>
            </a:solidFill>
            <a:ln w="508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3" name="Google Shape;446;p58">
              <a:extLst>
                <a:ext uri="{FF2B5EF4-FFF2-40B4-BE49-F238E27FC236}">
                  <a16:creationId xmlns:a16="http://schemas.microsoft.com/office/drawing/2014/main" id="{932334A3-A070-405F-AF3E-BC0AD65469D7}"/>
                </a:ext>
              </a:extLst>
            </p:cNvPr>
            <p:cNvSpPr txBox="1"/>
            <p:nvPr/>
          </p:nvSpPr>
          <p:spPr>
            <a:xfrm rot="-5400000">
              <a:off x="-3016866" y="3786282"/>
              <a:ext cx="2557435" cy="288304"/>
            </a:xfrm>
            <a:prstGeom prst="rect">
              <a:avLst/>
            </a:prstGeom>
            <a:noFill/>
            <a:ln>
              <a:solidFill>
                <a:schemeClr val="bg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Test Set Accuracy</a:t>
              </a:r>
              <a:endParaRPr dirty="0"/>
            </a:p>
          </p:txBody>
        </p:sp>
        <p:sp>
          <p:nvSpPr>
            <p:cNvPr id="4" name="Google Shape;447;p58">
              <a:extLst>
                <a:ext uri="{FF2B5EF4-FFF2-40B4-BE49-F238E27FC236}">
                  <a16:creationId xmlns:a16="http://schemas.microsoft.com/office/drawing/2014/main" id="{3533BA2B-3588-4463-8194-8160493EC42A}"/>
                </a:ext>
              </a:extLst>
            </p:cNvPr>
            <p:cNvSpPr/>
            <p:nvPr/>
          </p:nvSpPr>
          <p:spPr>
            <a:xfrm>
              <a:off x="-1106724" y="2385156"/>
              <a:ext cx="4328790" cy="3193901"/>
            </a:xfrm>
            <a:custGeom>
              <a:avLst/>
              <a:gdLst/>
              <a:ahLst/>
              <a:cxnLst/>
              <a:rect l="l" t="t" r="r" b="b"/>
              <a:pathLst>
                <a:path w="4297680" h="3154680" extrusionOk="0">
                  <a:moveTo>
                    <a:pt x="0" y="3154680"/>
                  </a:moveTo>
                  <a:cubicBezTo>
                    <a:pt x="139065" y="2228850"/>
                    <a:pt x="278130" y="1303020"/>
                    <a:pt x="994410" y="777240"/>
                  </a:cubicBezTo>
                  <a:cubicBezTo>
                    <a:pt x="1710690" y="251460"/>
                    <a:pt x="3004185" y="125730"/>
                    <a:pt x="4297680" y="0"/>
                  </a:cubicBezTo>
                </a:path>
              </a:pathLst>
            </a:custGeom>
            <a:noFill/>
            <a:ln w="381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sp>
        <p:nvSpPr>
          <p:cNvPr id="7" name="Google Shape;445;p58">
            <a:extLst>
              <a:ext uri="{FF2B5EF4-FFF2-40B4-BE49-F238E27FC236}">
                <a16:creationId xmlns:a16="http://schemas.microsoft.com/office/drawing/2014/main" id="{56C793AF-E04A-419F-98DB-973D6F7C648B}"/>
              </a:ext>
            </a:extLst>
          </p:cNvPr>
          <p:cNvSpPr txBox="1"/>
          <p:nvPr/>
        </p:nvSpPr>
        <p:spPr>
          <a:xfrm>
            <a:off x="971363" y="4944107"/>
            <a:ext cx="2526030" cy="2862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Size of Training Data</a:t>
            </a:r>
            <a:endParaRPr dirty="0"/>
          </a:p>
        </p:txBody>
      </p:sp>
      <p:sp>
        <p:nvSpPr>
          <p:cNvPr id="22" name="Google Shape;454;p59">
            <a:extLst>
              <a:ext uri="{FF2B5EF4-FFF2-40B4-BE49-F238E27FC236}">
                <a16:creationId xmlns:a16="http://schemas.microsoft.com/office/drawing/2014/main" id="{40A083D9-670C-42CB-87A6-8008A21CF250}"/>
              </a:ext>
            </a:extLst>
          </p:cNvPr>
          <p:cNvSpPr txBox="1">
            <a:spLocks noGrp="1"/>
          </p:cNvSpPr>
          <p:nvPr>
            <p:ph type="body" idx="1"/>
          </p:nvPr>
        </p:nvSpPr>
        <p:spPr>
          <a:xfrm>
            <a:off x="7982557" y="1974028"/>
            <a:ext cx="2855772" cy="3694084"/>
          </a:xfrm>
          <a:prstGeom prst="rect">
            <a:avLst/>
          </a:prstGeom>
          <a:solidFill>
            <a:schemeClr val="bg1"/>
          </a:solidFill>
          <a:ln w="19050">
            <a:solidFill>
              <a:schemeClr val="tx2"/>
            </a:solid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400"/>
              <a:buFont typeface="Trebuchet MS"/>
              <a:buNone/>
            </a:pPr>
            <a:endParaRPr lang="en-US" sz="1400" dirty="0">
              <a:solidFill>
                <a:schemeClr val="bg2"/>
              </a:solidFill>
            </a:endParaRPr>
          </a:p>
          <a:p>
            <a:pPr marL="0" lvl="0" indent="0" algn="l" rtl="0">
              <a:lnSpc>
                <a:spcPct val="90000"/>
              </a:lnSpc>
              <a:spcBef>
                <a:spcPts val="0"/>
              </a:spcBef>
              <a:spcAft>
                <a:spcPts val="0"/>
              </a:spcAft>
              <a:buClr>
                <a:schemeClr val="dk1"/>
              </a:buClr>
              <a:buSzPts val="1400"/>
              <a:buFont typeface="Trebuchet MS"/>
              <a:buNone/>
            </a:pPr>
            <a:endParaRPr lang="en-US" sz="1400" dirty="0">
              <a:solidFill>
                <a:schemeClr val="bg2"/>
              </a:solidFill>
            </a:endParaRPr>
          </a:p>
          <a:p>
            <a:pPr marL="0" lvl="0" indent="0" algn="l" rtl="0">
              <a:lnSpc>
                <a:spcPct val="90000"/>
              </a:lnSpc>
              <a:spcBef>
                <a:spcPts val="0"/>
              </a:spcBef>
              <a:spcAft>
                <a:spcPts val="0"/>
              </a:spcAft>
              <a:buClr>
                <a:schemeClr val="dk1"/>
              </a:buClr>
              <a:buSzPts val="1400"/>
              <a:buFont typeface="Trebuchet MS"/>
              <a:buNone/>
            </a:pPr>
            <a:endParaRPr lang="en-US" sz="1400" dirty="0">
              <a:solidFill>
                <a:schemeClr val="bg2"/>
              </a:solidFill>
            </a:endParaRPr>
          </a:p>
          <a:p>
            <a:pPr marL="0" lvl="0" indent="0" algn="l" rtl="0">
              <a:lnSpc>
                <a:spcPct val="90000"/>
              </a:lnSpc>
              <a:spcBef>
                <a:spcPts val="0"/>
              </a:spcBef>
              <a:spcAft>
                <a:spcPts val="0"/>
              </a:spcAft>
              <a:buClr>
                <a:schemeClr val="dk1"/>
              </a:buClr>
              <a:buSzPts val="1400"/>
              <a:buFont typeface="Trebuchet MS"/>
              <a:buNone/>
            </a:pPr>
            <a:r>
              <a:rPr lang="en-US" sz="1400" dirty="0" err="1">
                <a:solidFill>
                  <a:schemeClr val="bg2"/>
                </a:solidFill>
              </a:rPr>
              <a:t>best_model</a:t>
            </a:r>
            <a:r>
              <a:rPr lang="en-US" sz="1400" dirty="0">
                <a:solidFill>
                  <a:schemeClr val="bg2"/>
                </a:solidFill>
              </a:rPr>
              <a:t> = </a:t>
            </a:r>
            <a:r>
              <a:rPr lang="en-US" sz="1400" dirty="0" err="1">
                <a:solidFill>
                  <a:schemeClr val="bg2"/>
                </a:solidFill>
              </a:rPr>
              <a:t>init_model</a:t>
            </a:r>
            <a:endParaRPr sz="1400"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for (</a:t>
            </a:r>
            <a:r>
              <a:rPr lang="en-US" sz="1400" dirty="0" err="1">
                <a:solidFill>
                  <a:schemeClr val="bg2"/>
                </a:solidFill>
              </a:rPr>
              <a:t>m,h</a:t>
            </a:r>
            <a:r>
              <a:rPr lang="en-US" sz="1400" dirty="0">
                <a:solidFill>
                  <a:schemeClr val="bg2"/>
                </a:solidFill>
              </a:rPr>
              <a:t>) in zip(models, </a:t>
            </a:r>
            <a:r>
              <a:rPr lang="en-US" sz="1400" dirty="0" err="1">
                <a:solidFill>
                  <a:schemeClr val="bg2"/>
                </a:solidFill>
              </a:rPr>
              <a:t>hyperparams</a:t>
            </a:r>
            <a:r>
              <a:rPr lang="en-US" sz="1400" dirty="0">
                <a:solidFill>
                  <a:schemeClr val="bg2"/>
                </a:solidFill>
              </a:rPr>
              <a:t>):</a:t>
            </a:r>
            <a:endParaRPr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    </a:t>
            </a:r>
            <a:r>
              <a:rPr lang="en-US" sz="1400" dirty="0" err="1">
                <a:solidFill>
                  <a:schemeClr val="bg2"/>
                </a:solidFill>
              </a:rPr>
              <a:t>my_model</a:t>
            </a:r>
            <a:r>
              <a:rPr lang="en-US" sz="1400" dirty="0">
                <a:solidFill>
                  <a:schemeClr val="bg2"/>
                </a:solidFill>
              </a:rPr>
              <a:t> = train(</a:t>
            </a:r>
            <a:r>
              <a:rPr lang="en-US" sz="1400" dirty="0" err="1">
                <a:solidFill>
                  <a:schemeClr val="bg2"/>
                </a:solidFill>
              </a:rPr>
              <a:t>m,h</a:t>
            </a:r>
            <a:r>
              <a:rPr lang="en-US" sz="1400" dirty="0">
                <a:solidFill>
                  <a:schemeClr val="bg2"/>
                </a:solidFill>
              </a:rPr>
              <a:t>)</a:t>
            </a:r>
            <a:endParaRPr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    if acc(</a:t>
            </a:r>
            <a:r>
              <a:rPr lang="en-US" sz="1400" dirty="0" err="1">
                <a:solidFill>
                  <a:schemeClr val="bg2"/>
                </a:solidFill>
              </a:rPr>
              <a:t>my_model</a:t>
            </a:r>
            <a:r>
              <a:rPr lang="en-US" sz="1400" dirty="0">
                <a:solidFill>
                  <a:schemeClr val="bg2"/>
                </a:solidFill>
              </a:rPr>
              <a:t>) &gt; acc(</a:t>
            </a:r>
            <a:r>
              <a:rPr lang="en-US" sz="1400" dirty="0" err="1">
                <a:solidFill>
                  <a:schemeClr val="bg2"/>
                </a:solidFill>
              </a:rPr>
              <a:t>best_model</a:t>
            </a:r>
            <a:r>
              <a:rPr lang="en-US" sz="1400" dirty="0">
                <a:solidFill>
                  <a:schemeClr val="bg2"/>
                </a:solidFill>
              </a:rPr>
              <a:t>):</a:t>
            </a:r>
            <a:endParaRPr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        </a:t>
            </a:r>
            <a:r>
              <a:rPr lang="en-US" sz="1400" dirty="0" err="1">
                <a:solidFill>
                  <a:schemeClr val="bg2"/>
                </a:solidFill>
              </a:rPr>
              <a:t>best_model</a:t>
            </a:r>
            <a:r>
              <a:rPr lang="en-US" sz="1400" dirty="0">
                <a:solidFill>
                  <a:schemeClr val="bg2"/>
                </a:solidFill>
              </a:rPr>
              <a:t> = </a:t>
            </a:r>
            <a:r>
              <a:rPr lang="en-US" sz="1400" dirty="0" err="1">
                <a:solidFill>
                  <a:schemeClr val="bg2"/>
                </a:solidFill>
              </a:rPr>
              <a:t>my_model</a:t>
            </a:r>
            <a:endParaRPr sz="1400" dirty="0">
              <a:solidFill>
                <a:schemeClr val="bg2"/>
              </a:solidFill>
            </a:endParaRPr>
          </a:p>
        </p:txBody>
      </p:sp>
      <p:sp>
        <p:nvSpPr>
          <p:cNvPr id="23" name="Google Shape;459;p59">
            <a:extLst>
              <a:ext uri="{FF2B5EF4-FFF2-40B4-BE49-F238E27FC236}">
                <a16:creationId xmlns:a16="http://schemas.microsoft.com/office/drawing/2014/main" id="{FDCD0A19-BD1E-4B74-BF7F-E56AE8ED5335}"/>
              </a:ext>
            </a:extLst>
          </p:cNvPr>
          <p:cNvSpPr txBox="1"/>
          <p:nvPr/>
        </p:nvSpPr>
        <p:spPr>
          <a:xfrm>
            <a:off x="7719688" y="1565680"/>
            <a:ext cx="3381509" cy="2862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Model Selection and Hyper-Parameter Tuning</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0"/>
          <p:cNvSpPr txBox="1">
            <a:spLocks noGrp="1"/>
          </p:cNvSpPr>
          <p:nvPr>
            <p:ph type="body" idx="1"/>
          </p:nvPr>
        </p:nvSpPr>
        <p:spPr>
          <a:xfrm>
            <a:off x="516750" y="1729655"/>
            <a:ext cx="9948672" cy="3935815"/>
          </a:xfrm>
          <a:prstGeom prst="rect">
            <a:avLst/>
          </a:prstGeom>
          <a:noFill/>
          <a:ln>
            <a:noFill/>
          </a:ln>
        </p:spPr>
        <p:txBody>
          <a:bodyPr spcFirstLastPara="1" wrap="square" lIns="91425" tIns="45700" rIns="91425" bIns="45700" anchor="t" anchorCtr="0">
            <a:noAutofit/>
          </a:bodyPr>
          <a:lstStyle/>
          <a:p>
            <a:pPr marL="230188" lvl="0" indent="-230188" algn="l" rtl="0">
              <a:lnSpc>
                <a:spcPct val="90000"/>
              </a:lnSpc>
              <a:spcBef>
                <a:spcPts val="0"/>
              </a:spcBef>
              <a:spcAft>
                <a:spcPts val="0"/>
              </a:spcAft>
              <a:buClr>
                <a:schemeClr val="dk1"/>
              </a:buClr>
              <a:buSzPts val="1350"/>
              <a:buFont typeface="Trebuchet MS"/>
              <a:buChar char="•"/>
            </a:pPr>
            <a:r>
              <a:rPr lang="en-US"/>
              <a:t>XGBoost:</a:t>
            </a:r>
            <a:endParaRPr/>
          </a:p>
          <a:p>
            <a:pPr marL="800100" lvl="1" indent="-228600" algn="l" rtl="0">
              <a:lnSpc>
                <a:spcPct val="90000"/>
              </a:lnSpc>
              <a:spcBef>
                <a:spcPts val="1800"/>
              </a:spcBef>
              <a:spcAft>
                <a:spcPts val="0"/>
              </a:spcAft>
              <a:buSzPts val="1200"/>
              <a:buFont typeface="Trebuchet MS"/>
              <a:buChar char="•"/>
            </a:pPr>
            <a:r>
              <a:rPr lang="en-US"/>
              <a:t>Algorithm tuned for eXtreme performance and high efficiency</a:t>
            </a:r>
            <a:endParaRPr/>
          </a:p>
          <a:p>
            <a:pPr marL="800100" lvl="1" indent="-228600" algn="l" rtl="0">
              <a:lnSpc>
                <a:spcPct val="90000"/>
              </a:lnSpc>
              <a:spcBef>
                <a:spcPts val="1800"/>
              </a:spcBef>
              <a:spcAft>
                <a:spcPts val="0"/>
              </a:spcAft>
              <a:buSzPts val="1200"/>
              <a:buFont typeface="Trebuchet MS"/>
              <a:buChar char="•"/>
            </a:pPr>
            <a:r>
              <a:rPr lang="en-US"/>
              <a:t>Multi-GPU and Multi-Node Support </a:t>
            </a:r>
            <a:endParaRPr/>
          </a:p>
          <a:p>
            <a:pPr marL="230188" lvl="0" indent="-230188" algn="l" rtl="0">
              <a:lnSpc>
                <a:spcPct val="90000"/>
              </a:lnSpc>
              <a:spcBef>
                <a:spcPts val="1800"/>
              </a:spcBef>
              <a:spcAft>
                <a:spcPts val="0"/>
              </a:spcAft>
              <a:buClr>
                <a:schemeClr val="dk1"/>
              </a:buClr>
              <a:buSzPts val="1350"/>
              <a:buFont typeface="Trebuchet MS"/>
              <a:buChar char="•"/>
            </a:pPr>
            <a:r>
              <a:rPr lang="en-US"/>
              <a:t>RAPIDS:</a:t>
            </a:r>
            <a:endParaRPr/>
          </a:p>
          <a:p>
            <a:pPr marL="800100" lvl="1" indent="-228600" algn="l" rtl="0">
              <a:lnSpc>
                <a:spcPct val="90000"/>
              </a:lnSpc>
              <a:spcBef>
                <a:spcPts val="1800"/>
              </a:spcBef>
              <a:spcAft>
                <a:spcPts val="0"/>
              </a:spcAft>
              <a:buSzPts val="1200"/>
              <a:buFont typeface="Trebuchet MS"/>
              <a:buChar char="•"/>
            </a:pPr>
            <a:r>
              <a:rPr lang="en-US"/>
              <a:t>End-to-end data science &amp; analytics pipeline entirely on GPU</a:t>
            </a:r>
            <a:endParaRPr/>
          </a:p>
          <a:p>
            <a:pPr marL="800100" lvl="1" indent="-228600" algn="l" rtl="0">
              <a:lnSpc>
                <a:spcPct val="90000"/>
              </a:lnSpc>
              <a:spcBef>
                <a:spcPts val="1800"/>
              </a:spcBef>
              <a:spcAft>
                <a:spcPts val="0"/>
              </a:spcAft>
              <a:buSzPts val="1200"/>
              <a:buFont typeface="Trebuchet MS"/>
              <a:buChar char="•"/>
            </a:pPr>
            <a:r>
              <a:rPr lang="en-US"/>
              <a:t>User-friendly Python interfaces</a:t>
            </a:r>
            <a:endParaRPr/>
          </a:p>
          <a:p>
            <a:pPr marL="800100" lvl="1" indent="-228600" algn="l" rtl="0">
              <a:lnSpc>
                <a:spcPct val="90000"/>
              </a:lnSpc>
              <a:spcBef>
                <a:spcPts val="1800"/>
              </a:spcBef>
              <a:spcAft>
                <a:spcPts val="0"/>
              </a:spcAft>
              <a:buSzPts val="1200"/>
              <a:buFont typeface="Trebuchet MS"/>
              <a:buChar char="•"/>
            </a:pPr>
            <a:r>
              <a:rPr lang="en-US"/>
              <a:t>Relies on CUDA primitives, exposes parallelism and high-memory bandwidth</a:t>
            </a:r>
            <a:endParaRPr/>
          </a:p>
          <a:p>
            <a:pPr marL="800100" lvl="1" indent="-228600" algn="l" rtl="0">
              <a:lnSpc>
                <a:spcPct val="90000"/>
              </a:lnSpc>
              <a:spcBef>
                <a:spcPts val="1800"/>
              </a:spcBef>
              <a:spcAft>
                <a:spcPts val="0"/>
              </a:spcAft>
              <a:buSzPts val="1200"/>
              <a:buFont typeface="Trebuchet MS"/>
              <a:buChar char="•"/>
            </a:pPr>
            <a:r>
              <a:rPr lang="en-US"/>
              <a:t>Benefits from DGX system designs (NVLINK, NVSWITCH, dense compute platform)</a:t>
            </a:r>
            <a:endParaRPr/>
          </a:p>
          <a:p>
            <a:pPr marL="800100" lvl="1" indent="-228600" algn="l" rtl="0">
              <a:lnSpc>
                <a:spcPct val="90000"/>
              </a:lnSpc>
              <a:spcBef>
                <a:spcPts val="1800"/>
              </a:spcBef>
              <a:spcAft>
                <a:spcPts val="0"/>
              </a:spcAft>
              <a:buSzPts val="1200"/>
              <a:buFont typeface="Trebuchet MS"/>
              <a:buChar char="•"/>
            </a:pPr>
            <a:r>
              <a:rPr lang="en-US"/>
              <a:t>Dask integration for managing workers &amp; data in distributed environments</a:t>
            </a:r>
            <a:endParaRPr/>
          </a:p>
          <a:p>
            <a:pPr marL="800100" lvl="1" indent="-152400" algn="l" rtl="0">
              <a:lnSpc>
                <a:spcPct val="90000"/>
              </a:lnSpc>
              <a:spcBef>
                <a:spcPts val="1800"/>
              </a:spcBef>
              <a:spcAft>
                <a:spcPts val="0"/>
              </a:spcAft>
              <a:buSzPts val="1200"/>
              <a:buFont typeface="Trebuchet MS"/>
              <a:buNone/>
            </a:pPr>
            <a:endParaRPr/>
          </a:p>
          <a:p>
            <a:pPr marL="230188" lvl="0" indent="-144463" algn="l" rtl="0">
              <a:lnSpc>
                <a:spcPct val="90000"/>
              </a:lnSpc>
              <a:spcBef>
                <a:spcPts val="1800"/>
              </a:spcBef>
              <a:spcAft>
                <a:spcPts val="0"/>
              </a:spcAft>
              <a:buClr>
                <a:schemeClr val="dk1"/>
              </a:buClr>
              <a:buSzPts val="1350"/>
              <a:buFont typeface="Trebuchet MS"/>
              <a:buNone/>
            </a:pPr>
            <a:endParaRPr/>
          </a:p>
        </p:txBody>
      </p:sp>
      <p:sp>
        <p:nvSpPr>
          <p:cNvPr id="465" name="Google Shape;465;p60"/>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r>
              <a:rPr lang="en-US" sz="2400" b="0">
                <a:solidFill>
                  <a:schemeClr val="lt2"/>
                </a:solidFill>
                <a:latin typeface="Trebuchet MS"/>
                <a:ea typeface="Trebuchet MS"/>
                <a:cs typeface="Trebuchet MS"/>
                <a:sym typeface="Trebuchet MS"/>
              </a:rPr>
              <a:t>Multi-GPU, Multi-Node, Scalability</a:t>
            </a:r>
            <a:endParaRPr/>
          </a:p>
        </p:txBody>
      </p:sp>
      <p:sp>
        <p:nvSpPr>
          <p:cNvPr id="466" name="Google Shape;466;p60"/>
          <p:cNvSpPr txBox="1"/>
          <p:nvPr/>
        </p:nvSpPr>
        <p:spPr>
          <a:xfrm>
            <a:off x="498348" y="661219"/>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RAPIDS WITH XGBOOST</a:t>
            </a:r>
            <a:endParaRPr/>
          </a:p>
        </p:txBody>
      </p:sp>
      <p:sp>
        <p:nvSpPr>
          <p:cNvPr id="467" name="Google Shape;467;p60"/>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2"/>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Work through the first reflection</a:t>
            </a:r>
            <a:endParaRPr dirty="0"/>
          </a:p>
        </p:txBody>
      </p:sp>
      <p:pic>
        <p:nvPicPr>
          <p:cNvPr id="3" name="Picture 2">
            <a:extLst>
              <a:ext uri="{FF2B5EF4-FFF2-40B4-BE49-F238E27FC236}">
                <a16:creationId xmlns:a16="http://schemas.microsoft.com/office/drawing/2014/main" id="{27A67A52-58B7-2E46-8E17-32B1C491BA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417" y="2149521"/>
            <a:ext cx="10224655" cy="20409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2"/>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Train a binary classifier and stop here</a:t>
            </a:r>
            <a:endParaRPr dirty="0"/>
          </a:p>
        </p:txBody>
      </p:sp>
      <p:pic>
        <p:nvPicPr>
          <p:cNvPr id="4" name="Picture 3">
            <a:extLst>
              <a:ext uri="{FF2B5EF4-FFF2-40B4-BE49-F238E27FC236}">
                <a16:creationId xmlns:a16="http://schemas.microsoft.com/office/drawing/2014/main" id="{B6F9B6E0-BE54-4A4A-B91C-B345659685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0873"/>
            <a:ext cx="10972800" cy="6090453"/>
          </a:xfrm>
          <a:prstGeom prst="rect">
            <a:avLst/>
          </a:prstGeom>
        </p:spPr>
      </p:pic>
    </p:spTree>
    <p:extLst>
      <p:ext uri="{BB962C8B-B14F-4D97-AF65-F5344CB8AC3E}">
        <p14:creationId xmlns:p14="http://schemas.microsoft.com/office/powerpoint/2010/main" val="19729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3" name="Title 2">
            <a:extLst>
              <a:ext uri="{FF2B5EF4-FFF2-40B4-BE49-F238E27FC236}">
                <a16:creationId xmlns:a16="http://schemas.microsoft.com/office/drawing/2014/main" id="{8C0BFDD6-FE5D-B54E-8D6C-F4E5D2BE11B1}"/>
              </a:ext>
            </a:extLst>
          </p:cNvPr>
          <p:cNvSpPr>
            <a:spLocks noGrp="1"/>
          </p:cNvSpPr>
          <p:nvPr>
            <p:ph type="title"/>
          </p:nvPr>
        </p:nvSpPr>
        <p:spPr/>
        <p:txBody>
          <a:bodyPr/>
          <a:lstStyle/>
          <a:p>
            <a:r>
              <a:rPr lang="en-US" dirty="0"/>
              <a:t>Multi-Class Classifier Challenge</a:t>
            </a:r>
          </a:p>
        </p:txBody>
      </p:sp>
      <p:pic>
        <p:nvPicPr>
          <p:cNvPr id="5" name="Picture 4">
            <a:extLst>
              <a:ext uri="{FF2B5EF4-FFF2-40B4-BE49-F238E27FC236}">
                <a16:creationId xmlns:a16="http://schemas.microsoft.com/office/drawing/2014/main" id="{CF67FC97-7DBA-AE4D-A887-600BDE2C47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10707"/>
            <a:ext cx="10972800" cy="2750785"/>
          </a:xfrm>
          <a:prstGeom prst="rect">
            <a:avLst/>
          </a:prstGeom>
        </p:spPr>
      </p:pic>
    </p:spTree>
    <p:extLst>
      <p:ext uri="{BB962C8B-B14F-4D97-AF65-F5344CB8AC3E}">
        <p14:creationId xmlns:p14="http://schemas.microsoft.com/office/powerpoint/2010/main" val="315915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9"/>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WHAT IS AN ANOMALY?</a:t>
            </a:r>
            <a:endParaRPr/>
          </a:p>
        </p:txBody>
      </p:sp>
      <p:sp>
        <p:nvSpPr>
          <p:cNvPr id="182" name="Google Shape;182;p39"/>
          <p:cNvSpPr txBox="1">
            <a:spLocks noGrp="1"/>
          </p:cNvSpPr>
          <p:nvPr>
            <p:ph type="body" idx="1"/>
          </p:nvPr>
        </p:nvSpPr>
        <p:spPr>
          <a:xfrm>
            <a:off x="514633" y="1708796"/>
            <a:ext cx="5695092" cy="369375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000"/>
              <a:buFont typeface="Arial"/>
              <a:buChar char="•"/>
            </a:pPr>
            <a:r>
              <a:rPr lang="en-US" dirty="0"/>
              <a:t>An observation that is likely generated by a different mechanism</a:t>
            </a:r>
            <a:endParaRPr dirty="0"/>
          </a:p>
          <a:p>
            <a:pPr marL="342900" lvl="0" indent="-342900" algn="l" rtl="0">
              <a:lnSpc>
                <a:spcPct val="90000"/>
              </a:lnSpc>
              <a:spcBef>
                <a:spcPts val="1800"/>
              </a:spcBef>
              <a:spcAft>
                <a:spcPts val="0"/>
              </a:spcAft>
              <a:buSzPts val="2000"/>
              <a:buFont typeface="Arial"/>
              <a:buChar char="•"/>
            </a:pPr>
            <a:r>
              <a:rPr lang="en-US" dirty="0"/>
              <a:t>Finding anomalies can be useful in telecom/</a:t>
            </a:r>
            <a:r>
              <a:rPr lang="en-US" dirty="0" err="1"/>
              <a:t>sp</a:t>
            </a:r>
            <a:r>
              <a:rPr lang="en-US" dirty="0"/>
              <a:t> networks, cyber security, finance, industry, IOT, healthcare, autonomous driving, video surveillance, robotics.</a:t>
            </a:r>
            <a:endParaRPr dirty="0"/>
          </a:p>
          <a:p>
            <a:pPr marL="342900" lvl="0" indent="-342900" algn="l" rtl="0">
              <a:lnSpc>
                <a:spcPct val="90000"/>
              </a:lnSpc>
              <a:spcBef>
                <a:spcPts val="1800"/>
              </a:spcBef>
              <a:spcAft>
                <a:spcPts val="0"/>
              </a:spcAft>
              <a:buSzPts val="2000"/>
              <a:buFont typeface="Arial"/>
              <a:buChar char="•"/>
            </a:pPr>
            <a:r>
              <a:rPr lang="en-US" dirty="0"/>
              <a:t>Many other problems can be framed as anomaly detection: customer retention, targeted advertising.</a:t>
            </a:r>
            <a:endParaRPr dirty="0"/>
          </a:p>
          <a:p>
            <a:pPr marL="342900" lvl="0" indent="-215900" algn="l" rtl="0">
              <a:lnSpc>
                <a:spcPct val="90000"/>
              </a:lnSpc>
              <a:spcBef>
                <a:spcPts val="1800"/>
              </a:spcBef>
              <a:spcAft>
                <a:spcPts val="0"/>
              </a:spcAft>
              <a:buSzPts val="2000"/>
              <a:buFont typeface="Arial"/>
              <a:buNone/>
            </a:pPr>
            <a:endParaRPr dirty="0"/>
          </a:p>
        </p:txBody>
      </p:sp>
      <p:sp>
        <p:nvSpPr>
          <p:cNvPr id="183" name="Google Shape;183;p39"/>
          <p:cNvSpPr txBox="1">
            <a:spLocks noGrp="1"/>
          </p:cNvSpPr>
          <p:nvPr>
            <p:ph type="body" idx="2"/>
          </p:nvPr>
        </p:nvSpPr>
        <p:spPr>
          <a:xfrm>
            <a:off x="514633" y="1217745"/>
            <a:ext cx="5922117" cy="5254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600"/>
              <a:buFont typeface="Trebuchet MS"/>
              <a:buNone/>
            </a:pPr>
            <a:r>
              <a:rPr lang="en-US" sz="1600" dirty="0"/>
              <a:t>A </a:t>
            </a:r>
            <a:r>
              <a:rPr lang="en-US" sz="1600" b="1" i="1" dirty="0"/>
              <a:t>data point </a:t>
            </a:r>
            <a:r>
              <a:rPr lang="en-US" sz="1600" dirty="0"/>
              <a:t>which differs significantly from other </a:t>
            </a:r>
            <a:r>
              <a:rPr lang="en-US" sz="1600" b="1" i="1" dirty="0"/>
              <a:t>data points</a:t>
            </a:r>
            <a:endParaRPr b="1" i="1" dirty="0"/>
          </a:p>
        </p:txBody>
      </p:sp>
      <p:pic>
        <p:nvPicPr>
          <p:cNvPr id="184" name="Google Shape;184;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209724" y="1865632"/>
            <a:ext cx="4248444" cy="26592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2FE29-55E2-0A4A-9AC4-B89D107473A9}"/>
              </a:ext>
            </a:extLst>
          </p:cNvPr>
          <p:cNvSpPr>
            <a:spLocks noGrp="1"/>
          </p:cNvSpPr>
          <p:nvPr>
            <p:ph type="title"/>
          </p:nvPr>
        </p:nvSpPr>
        <p:spPr>
          <a:xfrm>
            <a:off x="498348" y="204026"/>
            <a:ext cx="9976104" cy="590931"/>
          </a:xfrm>
        </p:spPr>
        <p:txBody>
          <a:bodyPr/>
          <a:lstStyle/>
          <a:p>
            <a:r>
              <a:rPr lang="en-US" dirty="0"/>
              <a:t>SPOT THE ANOMALY</a:t>
            </a:r>
          </a:p>
        </p:txBody>
      </p:sp>
      <p:pic>
        <p:nvPicPr>
          <p:cNvPr id="1026" name="Picture 2" descr="https://images.boredomfiles.com/wp-content/uploads/2018/03/pic-diff-1.jpg">
            <a:extLst>
              <a:ext uri="{FF2B5EF4-FFF2-40B4-BE49-F238E27FC236}">
                <a16:creationId xmlns:a16="http://schemas.microsoft.com/office/drawing/2014/main" id="{E9635A22-6D8A-D54F-BF64-5DBBE11E4E6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93984" y="1097132"/>
            <a:ext cx="6184831" cy="397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79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2FE29-55E2-0A4A-9AC4-B89D107473A9}"/>
              </a:ext>
            </a:extLst>
          </p:cNvPr>
          <p:cNvSpPr>
            <a:spLocks noGrp="1"/>
          </p:cNvSpPr>
          <p:nvPr>
            <p:ph type="title"/>
          </p:nvPr>
        </p:nvSpPr>
        <p:spPr>
          <a:xfrm>
            <a:off x="498348" y="204026"/>
            <a:ext cx="9976104" cy="590931"/>
          </a:xfrm>
        </p:spPr>
        <p:txBody>
          <a:bodyPr/>
          <a:lstStyle/>
          <a:p>
            <a:r>
              <a:rPr lang="en-US" dirty="0"/>
              <a:t>SPOT THE ANOMALY</a:t>
            </a:r>
          </a:p>
        </p:txBody>
      </p:sp>
      <p:pic>
        <p:nvPicPr>
          <p:cNvPr id="2050" name="Picture 2" descr="https://images.boredomfiles.com/wp-content/uploads/2018/03/pic-diff-2.jpg">
            <a:extLst>
              <a:ext uri="{FF2B5EF4-FFF2-40B4-BE49-F238E27FC236}">
                <a16:creationId xmlns:a16="http://schemas.microsoft.com/office/drawing/2014/main" id="{71F084D5-B937-A446-AE7A-BB10DF3ACB9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10679" y="1107869"/>
            <a:ext cx="6151442" cy="395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78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EXERCISE</a:t>
            </a:r>
            <a:endParaRPr/>
          </a:p>
        </p:txBody>
      </p:sp>
      <p:sp>
        <p:nvSpPr>
          <p:cNvPr id="191" name="Google Shape;191;p40"/>
          <p:cNvSpPr txBox="1"/>
          <p:nvPr/>
        </p:nvSpPr>
        <p:spPr>
          <a:xfrm>
            <a:off x="514632" y="1708796"/>
            <a:ext cx="5418335" cy="3693758"/>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000"/>
              <a:buFont typeface="Arial"/>
              <a:buChar char="•"/>
            </a:pPr>
            <a:r>
              <a:rPr lang="en-US" sz="2000" b="0" dirty="0">
                <a:solidFill>
                  <a:schemeClr val="dk2"/>
                </a:solidFill>
                <a:latin typeface="Trebuchet MS"/>
                <a:ea typeface="Trebuchet MS"/>
                <a:cs typeface="Trebuchet MS"/>
                <a:sym typeface="Trebuchet MS"/>
              </a:rPr>
              <a:t>What are some of the scenarios that produce anomalies in your organization/domain?</a:t>
            </a:r>
            <a:endParaRPr dirty="0"/>
          </a:p>
          <a:p>
            <a:pPr marL="342900" marR="0" lvl="0" indent="-342900" algn="l" rtl="0">
              <a:lnSpc>
                <a:spcPct val="90000"/>
              </a:lnSpc>
              <a:spcBef>
                <a:spcPts val="1800"/>
              </a:spcBef>
              <a:spcAft>
                <a:spcPts val="0"/>
              </a:spcAft>
              <a:buClr>
                <a:schemeClr val="dk1"/>
              </a:buClr>
              <a:buSzPts val="2000"/>
              <a:buFont typeface="Arial"/>
              <a:buChar char="•"/>
            </a:pPr>
            <a:r>
              <a:rPr lang="en-US" sz="2000" b="0" dirty="0">
                <a:solidFill>
                  <a:schemeClr val="dk2"/>
                </a:solidFill>
                <a:latin typeface="Trebuchet MS"/>
                <a:ea typeface="Trebuchet MS"/>
                <a:cs typeface="Trebuchet MS"/>
                <a:sym typeface="Trebuchet MS"/>
              </a:rPr>
              <a:t>What data sources might affect or record those anomalous activities?</a:t>
            </a:r>
            <a:endParaRPr dirty="0"/>
          </a:p>
          <a:p>
            <a:pPr marL="342900" marR="0" lvl="0" indent="-342900" algn="l" rtl="0">
              <a:lnSpc>
                <a:spcPct val="90000"/>
              </a:lnSpc>
              <a:spcBef>
                <a:spcPts val="1800"/>
              </a:spcBef>
              <a:spcAft>
                <a:spcPts val="0"/>
              </a:spcAft>
              <a:buClr>
                <a:schemeClr val="dk1"/>
              </a:buClr>
              <a:buSzPts val="2000"/>
              <a:buFont typeface="Arial"/>
              <a:buChar char="•"/>
            </a:pPr>
            <a:r>
              <a:rPr lang="en-US" sz="2000" b="0" dirty="0">
                <a:solidFill>
                  <a:schemeClr val="dk2"/>
                </a:solidFill>
                <a:latin typeface="Trebuchet MS"/>
                <a:ea typeface="Trebuchet MS"/>
                <a:cs typeface="Trebuchet MS"/>
                <a:sym typeface="Trebuchet MS"/>
              </a:rPr>
              <a:t>What kind of data analytics techniques could be applied or have been applied to </a:t>
            </a:r>
            <a:br>
              <a:rPr lang="en-US" sz="2000" b="0" dirty="0">
                <a:solidFill>
                  <a:schemeClr val="dk2"/>
                </a:solidFill>
                <a:latin typeface="Trebuchet MS"/>
                <a:ea typeface="Trebuchet MS"/>
                <a:cs typeface="Trebuchet MS"/>
                <a:sym typeface="Trebuchet MS"/>
              </a:rPr>
            </a:br>
            <a:r>
              <a:rPr lang="en-US" sz="2000" b="0" dirty="0">
                <a:solidFill>
                  <a:schemeClr val="dk2"/>
                </a:solidFill>
                <a:latin typeface="Trebuchet MS"/>
                <a:ea typeface="Trebuchet MS"/>
                <a:cs typeface="Trebuchet MS"/>
                <a:sym typeface="Trebuchet MS"/>
              </a:rPr>
              <a:t>detect those events?</a:t>
            </a:r>
            <a:endParaRPr sz="2000" b="0" dirty="0">
              <a:solidFill>
                <a:schemeClr val="dk2"/>
              </a:solidFill>
              <a:latin typeface="Trebuchet MS"/>
              <a:ea typeface="Trebuchet MS"/>
              <a:cs typeface="Trebuchet MS"/>
              <a:sym typeface="Trebuchet MS"/>
            </a:endParaRPr>
          </a:p>
        </p:txBody>
      </p:sp>
      <p:pic>
        <p:nvPicPr>
          <p:cNvPr id="192" name="Google Shape;192;p40" descr="question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10681" y="1807119"/>
            <a:ext cx="4547487" cy="25579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36BD-405C-48BB-AAA3-891793B2B5C4}"/>
              </a:ext>
            </a:extLst>
          </p:cNvPr>
          <p:cNvSpPr>
            <a:spLocks noGrp="1"/>
          </p:cNvSpPr>
          <p:nvPr>
            <p:ph type="title"/>
          </p:nvPr>
        </p:nvSpPr>
        <p:spPr/>
        <p:txBody>
          <a:bodyPr/>
          <a:lstStyle/>
          <a:p>
            <a:r>
              <a:rPr lang="en-US" dirty="0"/>
              <a:t>Why is Anomaly Detection Important?</a:t>
            </a:r>
          </a:p>
        </p:txBody>
      </p:sp>
      <p:sp>
        <p:nvSpPr>
          <p:cNvPr id="9" name="Text Placeholder 8">
            <a:extLst>
              <a:ext uri="{FF2B5EF4-FFF2-40B4-BE49-F238E27FC236}">
                <a16:creationId xmlns:a16="http://schemas.microsoft.com/office/drawing/2014/main" id="{AA72F0FB-8D91-43EA-A8B1-6AD6DB9448A5}"/>
              </a:ext>
            </a:extLst>
          </p:cNvPr>
          <p:cNvSpPr>
            <a:spLocks noGrp="1"/>
          </p:cNvSpPr>
          <p:nvPr>
            <p:ph type="body" idx="2"/>
          </p:nvPr>
        </p:nvSpPr>
        <p:spPr/>
        <p:txBody>
          <a:bodyPr/>
          <a:lstStyle/>
          <a:p>
            <a:r>
              <a:rPr lang="en-US" dirty="0"/>
              <a:t>Case Study</a:t>
            </a:r>
          </a:p>
        </p:txBody>
      </p:sp>
      <p:pic>
        <p:nvPicPr>
          <p:cNvPr id="1028" name="Picture 4" descr="Siemens LOGO!, a PLC for small automation projects, open to attack - Help  Net Security">
            <a:extLst>
              <a:ext uri="{FF2B5EF4-FFF2-40B4-BE49-F238E27FC236}">
                <a16:creationId xmlns:a16="http://schemas.microsoft.com/office/drawing/2014/main" id="{B1926A85-8B87-4136-B674-C220F53278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7275" y="1946058"/>
            <a:ext cx="1780204" cy="16980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lta SCADA System, Supervisory Control And Data Acquisition, SCADA Kit,  स्काडा सिस्टम in Bhosari, Pune , Nile Automation &amp; Control System | ID:  18746985597">
            <a:extLst>
              <a:ext uri="{FF2B5EF4-FFF2-40B4-BE49-F238E27FC236}">
                <a16:creationId xmlns:a16="http://schemas.microsoft.com/office/drawing/2014/main" id="{702C7E5E-1EBB-4E39-AB4B-816CF24D77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03361" y="3229098"/>
            <a:ext cx="2996977" cy="2409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NET support center">
            <a:extLst>
              <a:ext uri="{FF2B5EF4-FFF2-40B4-BE49-F238E27FC236}">
                <a16:creationId xmlns:a16="http://schemas.microsoft.com/office/drawing/2014/main" id="{E30A24E3-9DFB-4AD4-9E49-31C07024BF30}"/>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722281" y="1739663"/>
            <a:ext cx="1595381" cy="19981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nline Digital Forensics Courses and Labs">
            <a:extLst>
              <a:ext uri="{FF2B5EF4-FFF2-40B4-BE49-F238E27FC236}">
                <a16:creationId xmlns:a16="http://schemas.microsoft.com/office/drawing/2014/main" id="{E506D469-80E3-4E67-B287-2AAA7464DF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894406" y="3692450"/>
            <a:ext cx="4876800" cy="2409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E7ACD6-8306-4EF1-8602-66349660D8AE}"/>
              </a:ext>
            </a:extLst>
          </p:cNvPr>
          <p:cNvSpPr txBox="1"/>
          <p:nvPr/>
        </p:nvSpPr>
        <p:spPr>
          <a:xfrm>
            <a:off x="454810" y="3814834"/>
            <a:ext cx="1830610" cy="523220"/>
          </a:xfrm>
          <a:prstGeom prst="rect">
            <a:avLst/>
          </a:prstGeom>
          <a:noFill/>
        </p:spPr>
        <p:txBody>
          <a:bodyPr wrap="square" rtlCol="0">
            <a:spAutoFit/>
          </a:bodyPr>
          <a:lstStyle/>
          <a:p>
            <a:pPr algn="ctr"/>
            <a:r>
              <a:rPr lang="en-US" dirty="0"/>
              <a:t>Programmable Logic Controllers (PLCs)</a:t>
            </a:r>
          </a:p>
        </p:txBody>
      </p:sp>
      <p:sp>
        <p:nvSpPr>
          <p:cNvPr id="5" name="TextBox 4">
            <a:extLst>
              <a:ext uri="{FF2B5EF4-FFF2-40B4-BE49-F238E27FC236}">
                <a16:creationId xmlns:a16="http://schemas.microsoft.com/office/drawing/2014/main" id="{F2E731B8-8F54-483C-A01E-6341075B7B8F}"/>
              </a:ext>
            </a:extLst>
          </p:cNvPr>
          <p:cNvSpPr txBox="1"/>
          <p:nvPr/>
        </p:nvSpPr>
        <p:spPr>
          <a:xfrm>
            <a:off x="3029575" y="2573770"/>
            <a:ext cx="1830610" cy="738664"/>
          </a:xfrm>
          <a:prstGeom prst="rect">
            <a:avLst/>
          </a:prstGeom>
          <a:noFill/>
        </p:spPr>
        <p:txBody>
          <a:bodyPr wrap="square" rtlCol="0">
            <a:spAutoFit/>
          </a:bodyPr>
          <a:lstStyle/>
          <a:p>
            <a:pPr algn="ctr"/>
            <a:r>
              <a:rPr lang="en-US" b="0" i="0" dirty="0">
                <a:solidFill>
                  <a:srgbClr val="222222"/>
                </a:solidFill>
                <a:effectLst/>
                <a:latin typeface="Roboto"/>
              </a:rPr>
              <a:t>Supervisory control and data acquisition (</a:t>
            </a:r>
            <a:r>
              <a:rPr lang="en-US" b="1" i="0" dirty="0">
                <a:solidFill>
                  <a:srgbClr val="222222"/>
                </a:solidFill>
                <a:effectLst/>
                <a:latin typeface="Roboto"/>
              </a:rPr>
              <a:t>SCADA</a:t>
            </a:r>
            <a:r>
              <a:rPr lang="en-US" b="0" i="0" dirty="0">
                <a:solidFill>
                  <a:srgbClr val="222222"/>
                </a:solidFill>
                <a:effectLst/>
                <a:latin typeface="Roboto"/>
              </a:rPr>
              <a:t>)</a:t>
            </a:r>
            <a:endParaRPr lang="en-US" dirty="0"/>
          </a:p>
        </p:txBody>
      </p:sp>
      <p:pic>
        <p:nvPicPr>
          <p:cNvPr id="1036" name="Picture 12" descr="PROFINET - Wikipedia">
            <a:extLst>
              <a:ext uri="{FF2B5EF4-FFF2-40B4-BE49-F238E27FC236}">
                <a16:creationId xmlns:a16="http://schemas.microsoft.com/office/drawing/2014/main" id="{073C919C-0D8C-4FD5-B25C-429BD4ADFCD2}"/>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565459" y="2286880"/>
            <a:ext cx="1437311" cy="7604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50BA66-7153-4EF8-B78D-03291F901D2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12018" y="3870415"/>
            <a:ext cx="1221385" cy="467639"/>
          </a:xfrm>
          <a:prstGeom prst="rect">
            <a:avLst/>
          </a:prstGeom>
        </p:spPr>
      </p:pic>
    </p:spTree>
    <p:extLst>
      <p:ext uri="{BB962C8B-B14F-4D97-AF65-F5344CB8AC3E}">
        <p14:creationId xmlns:p14="http://schemas.microsoft.com/office/powerpoint/2010/main" val="354040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6b558183-044c-4105-8d9c-cea02a2a3d86}" enabled="1" method="Privileged" siteId="{43083d15-7273-40c1-b7db-39efd9ccc17a}" removed="0"/>
</clbl:labelList>
</file>

<file path=docProps/app.xml><?xml version="1.0" encoding="utf-8"?>
<Properties xmlns="http://schemas.openxmlformats.org/officeDocument/2006/extended-properties" xmlns:vt="http://schemas.openxmlformats.org/officeDocument/2006/docPropsVTypes">
  <TotalTime>17910</TotalTime>
  <Words>2531</Words>
  <Application>Microsoft Macintosh PowerPoint</Application>
  <PresentationFormat>Custom</PresentationFormat>
  <Paragraphs>579</Paragraphs>
  <Slides>44</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44</vt:i4>
      </vt:variant>
    </vt:vector>
  </HeadingPairs>
  <TitlesOfParts>
    <vt:vector size="52" baseType="lpstr">
      <vt:lpstr>Roboto</vt:lpstr>
      <vt:lpstr>Arial</vt:lpstr>
      <vt:lpstr>Noto Sans Symbols</vt:lpstr>
      <vt:lpstr>Trebuchet MS</vt:lpstr>
      <vt:lpstr>Century Gothic</vt:lpstr>
      <vt:lpstr>Calibri</vt:lpstr>
      <vt:lpstr>Title &amp; Bullet</vt:lpstr>
      <vt:lpstr>2_Title &amp; Bullet</vt:lpstr>
      <vt:lpstr>AI for Anomaly Detection</vt:lpstr>
      <vt:lpstr>PowerPoint Presentation</vt:lpstr>
      <vt:lpstr>PowerPoint Presentation</vt:lpstr>
      <vt:lpstr>Introduction to Anomaly Detection</vt:lpstr>
      <vt:lpstr>WHAT IS AN ANOMALY?</vt:lpstr>
      <vt:lpstr>SPOT THE ANOMALY</vt:lpstr>
      <vt:lpstr>SPOT THE ANOMALY</vt:lpstr>
      <vt:lpstr>EXERCISE</vt:lpstr>
      <vt:lpstr>Why is Anomaly Detection Important?</vt:lpstr>
      <vt:lpstr>The Stuxnet Worm</vt:lpstr>
      <vt:lpstr>DATASET</vt:lpstr>
      <vt:lpstr>DATASET</vt:lpstr>
      <vt:lpstr>DATASET</vt:lpstr>
      <vt:lpstr>Handling Time Series Data</vt:lpstr>
      <vt:lpstr>IN THE NEWS</vt:lpstr>
      <vt:lpstr>ANOMALY DETECTION IN NETWORKS</vt:lpstr>
      <vt:lpstr>DETECTION METHODS IN THIS COURSE</vt:lpstr>
      <vt:lpstr>GPU ACCELERATED XGBOOST</vt:lpstr>
      <vt:lpstr>XGBOOST</vt:lpstr>
      <vt:lpstr>PowerPoint Presentation</vt:lpstr>
      <vt:lpstr>PowerPoint Presentation</vt:lpstr>
      <vt:lpstr>PowerPoint Presentation</vt:lpstr>
      <vt:lpstr>XgBoost </vt:lpstr>
      <vt:lpstr>XgBoost </vt:lpstr>
      <vt:lpstr>XgBoost </vt:lpstr>
      <vt:lpstr>XgBoost </vt:lpstr>
      <vt:lpstr>XgBoost </vt:lpstr>
      <vt:lpstr>XgBoost </vt:lpstr>
      <vt:lpstr>XgBoost </vt:lpstr>
      <vt:lpstr>PowerPoint Presentation</vt:lpstr>
      <vt:lpstr>XgBoost </vt:lpstr>
      <vt:lpstr>WHY XGBOOST?</vt:lpstr>
      <vt:lpstr>ROC CURVE</vt:lpstr>
      <vt:lpstr>ROC CURVE</vt:lpstr>
      <vt:lpstr>ROC CURVE</vt:lpstr>
      <vt:lpstr>ROC CURVE</vt:lpstr>
      <vt:lpstr>WHICH ML ALGORITHM PERFORMED BEST</vt:lpstr>
      <vt:lpstr>PowerPoint Presentation</vt:lpstr>
      <vt:lpstr>WHY RAPIDS + XGBOOST?</vt:lpstr>
      <vt:lpstr>TIME TO TRAIN</vt:lpstr>
      <vt:lpstr>PowerPoint Presentation</vt:lpstr>
      <vt:lpstr>Work through the first reflection</vt:lpstr>
      <vt:lpstr>Train a binary classifier and stop here</vt:lpstr>
      <vt:lpstr>Multi-Class Classifier Challenge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DLI TELECOM ANOMALY DETECTION</dc:title>
  <cp:lastModifiedBy>Josh Wyatt</cp:lastModifiedBy>
  <cp:revision>80</cp:revision>
  <dcterms:modified xsi:type="dcterms:W3CDTF">2023-11-14T20:45:30Z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ananths@nvidia.com</vt:lpwstr>
  </property>
  <property fmtid="{D5CDD505-2E9C-101B-9397-08002B2CF9AE}" pid="5" name="MSIP_Label_6b558183-044c-4105-8d9c-cea02a2a3d86_SetDate">
    <vt:lpwstr>2020-09-23T19:59:54.9971446Z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ActionId">
    <vt:lpwstr>6674b16c-b769-4288-9734-2b7bb4002eb7</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